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9" r:id="rId2"/>
    <p:sldMasterId id="2147483682" r:id="rId3"/>
    <p:sldMasterId id="2147483685" r:id="rId4"/>
    <p:sldMasterId id="2147483716" r:id="rId5"/>
    <p:sldMasterId id="2147483733" r:id="rId6"/>
    <p:sldMasterId id="2147483737" r:id="rId7"/>
    <p:sldMasterId id="2147483742" r:id="rId8"/>
  </p:sldMasterIdLst>
  <p:notesMasterIdLst>
    <p:notesMasterId r:id="rId40"/>
  </p:notesMasterIdLst>
  <p:handoutMasterIdLst>
    <p:handoutMasterId r:id="rId41"/>
  </p:handoutMasterIdLst>
  <p:sldIdLst>
    <p:sldId id="389" r:id="rId9"/>
    <p:sldId id="657" r:id="rId10"/>
    <p:sldId id="617" r:id="rId11"/>
    <p:sldId id="661" r:id="rId12"/>
    <p:sldId id="682" r:id="rId13"/>
    <p:sldId id="658" r:id="rId14"/>
    <p:sldId id="689" r:id="rId15"/>
    <p:sldId id="680" r:id="rId16"/>
    <p:sldId id="681" r:id="rId17"/>
    <p:sldId id="651" r:id="rId18"/>
    <p:sldId id="659" r:id="rId19"/>
    <p:sldId id="691" r:id="rId20"/>
    <p:sldId id="692" r:id="rId21"/>
    <p:sldId id="677" r:id="rId22"/>
    <p:sldId id="683" r:id="rId23"/>
    <p:sldId id="684" r:id="rId24"/>
    <p:sldId id="685" r:id="rId25"/>
    <p:sldId id="686" r:id="rId26"/>
    <p:sldId id="687" r:id="rId27"/>
    <p:sldId id="688" r:id="rId28"/>
    <p:sldId id="690" r:id="rId29"/>
    <p:sldId id="627" r:id="rId30"/>
    <p:sldId id="629" r:id="rId31"/>
    <p:sldId id="660" r:id="rId32"/>
    <p:sldId id="634" r:id="rId33"/>
    <p:sldId id="635" r:id="rId34"/>
    <p:sldId id="678" r:id="rId35"/>
    <p:sldId id="553" r:id="rId36"/>
    <p:sldId id="611" r:id="rId37"/>
    <p:sldId id="612" r:id="rId38"/>
    <p:sldId id="616" r:id="rId39"/>
  </p:sldIdLst>
  <p:sldSz cx="9144000" cy="6858000" type="screen4x3"/>
  <p:notesSz cx="6669088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rváth Anikó Katalin" initials="HAK" lastIdx="1" clrIdx="0"/>
  <p:cmAuthor id="1" name="janovicsp" initials="jp" lastIdx="1" clrIdx="1"/>
  <p:cmAuthor id="2" name="Baksa Adrienn dr." initials="BAd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2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A05B2-76E2-4D2C-9DAF-2B304CC1C97A}" type="datetimeFigureOut">
              <a:rPr lang="hu-HU" smtClean="0"/>
              <a:pPr/>
              <a:t>2016.09.01.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E6ECB-9FCF-4E87-B84D-35D014E74EA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7440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761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72BCB-8367-48F8-AC30-322A63082C63}" type="datetimeFigureOut">
              <a:rPr lang="hu-HU" smtClean="0"/>
              <a:pPr/>
              <a:t>2016.09.01.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761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74248-4D0C-4051-8A5F-30D210E1E7F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783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0FD1A7-4708-482E-8F1B-E9830501A4C1}" type="slidenum">
              <a:rPr lang="hu-HU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5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4248-4D0C-4051-8A5F-30D210E1E7F3}" type="slidenum">
              <a:rPr lang="hu-HU" smtClean="0"/>
              <a:pPr/>
              <a:t>22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5533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E8729E-A146-4B33-A564-10BCA53DFEEC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5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488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6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86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581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11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819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99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516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72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6038"/>
            <a:ext cx="122396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4"/>
          <p:cNvCxnSpPr/>
          <p:nvPr userDrawn="1"/>
        </p:nvCxnSpPr>
        <p:spPr>
          <a:xfrm>
            <a:off x="468313" y="6669088"/>
            <a:ext cx="82804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 userDrawn="1"/>
        </p:nvCxnSpPr>
        <p:spPr>
          <a:xfrm>
            <a:off x="468313" y="908050"/>
            <a:ext cx="82804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AD8815-96F7-444D-BC70-0120A45B454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405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082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6038"/>
            <a:ext cx="2973388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gyenes összekötő 5"/>
          <p:cNvCxnSpPr/>
          <p:nvPr userDrawn="1"/>
        </p:nvCxnSpPr>
        <p:spPr>
          <a:xfrm>
            <a:off x="684213" y="2060575"/>
            <a:ext cx="777557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 userDrawn="1"/>
        </p:nvCxnSpPr>
        <p:spPr>
          <a:xfrm>
            <a:off x="684213" y="6381750"/>
            <a:ext cx="777557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 rtlCol="0">
            <a:normAutofit/>
          </a:bodyPr>
          <a:lstStyle/>
          <a:p>
            <a:pPr lvl="0"/>
            <a:r>
              <a:rPr lang="hu-HU" noProof="0" smtClean="0"/>
              <a:t>Kép beszúrásához kattintson az ikonra</a:t>
            </a:r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335705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66151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432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349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15EC6-9732-4CBB-8FF3-2F08954505F1}" type="datetime1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4204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10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3250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341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29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6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76302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982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27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52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466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5DE4-10D5-425C-9C8D-C8ED4101CD40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8A216-2FF3-4158-8282-CC295122CF11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0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30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87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2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05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3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1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697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749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B8802-D4EE-463B-8109-C35F4038831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2016.09.01.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6612B-AB54-49D2-A1E2-6E2FCAA82269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3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0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8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3315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3FA754D-9B0D-44C4-B4A4-A733A46F7D5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88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14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6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45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  <a:endParaRPr lang="hu-HU" altLang="hu-HU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  <a:endParaRPr lang="hu-HU" alt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>
              <a:defRPr/>
            </a:pPr>
            <a:fld id="{F5C14211-2C79-4827-A2E5-AC96397422D2}" type="slidenum">
              <a:rPr lang="hu-HU" smtClean="0"/>
              <a:pPr algn="r"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335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640960" cy="1872208"/>
          </a:xfrm>
        </p:spPr>
        <p:txBody>
          <a:bodyPr>
            <a:noAutofit/>
          </a:bodyPr>
          <a:lstStyle/>
          <a:p>
            <a:r>
              <a:rPr lang="hu-HU" sz="4200" dirty="0" smtClean="0"/>
              <a:t>Az agrárgazdaság aktuális kérdései</a:t>
            </a:r>
            <a:endParaRPr lang="hu-HU" sz="4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74698" y="4149566"/>
            <a:ext cx="691276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Feldman Zsolt</a:t>
            </a:r>
          </a:p>
          <a:p>
            <a:pPr algn="ctr"/>
            <a:endParaRPr lang="hu-H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endParaRPr lang="hu-H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agrárgazdaságért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felelős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helyettes államtitkár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Földművelésügyi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Minisztérium</a:t>
            </a:r>
          </a:p>
          <a:p>
            <a:pPr algn="ctr"/>
            <a:endParaRPr lang="hu-H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Bábolna, 2016. szeptember 1. 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905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48072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A29061"/>
                </a:solidFill>
              </a:rPr>
              <a:t>2015. évi termeléshez </a:t>
            </a:r>
            <a:r>
              <a:rPr lang="hu-HU" sz="3200" b="1" dirty="0">
                <a:solidFill>
                  <a:srgbClr val="A29061"/>
                </a:solidFill>
              </a:rPr>
              <a:t>kötött </a:t>
            </a:r>
            <a:r>
              <a:rPr lang="hu-HU" sz="3200" b="1" dirty="0" smtClean="0">
                <a:solidFill>
                  <a:srgbClr val="A29061"/>
                </a:solidFill>
              </a:rPr>
              <a:t>támogatás </a:t>
            </a:r>
            <a:endParaRPr lang="hu-HU" sz="3200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78396" y="1484784"/>
            <a:ext cx="8893631" cy="527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lvl="1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b="1" dirty="0" smtClean="0">
                <a:solidFill>
                  <a:prstClr val="black"/>
                </a:solidFill>
                <a:latin typeface="Times New Roman" pitchFamily="18" charset="0"/>
              </a:rPr>
              <a:t>63,2 milliárd forint </a:t>
            </a:r>
            <a:r>
              <a:rPr lang="hu-HU" sz="2000" dirty="0" smtClean="0">
                <a:solidFill>
                  <a:prstClr val="black"/>
                </a:solidFill>
                <a:latin typeface="Times New Roman" pitchFamily="18" charset="0"/>
              </a:rPr>
              <a:t>az </a:t>
            </a:r>
            <a:r>
              <a:rPr lang="hu-HU" sz="2000" dirty="0">
                <a:solidFill>
                  <a:prstClr val="black"/>
                </a:solidFill>
                <a:latin typeface="Times New Roman" pitchFamily="18" charset="0"/>
              </a:rPr>
              <a:t>éves </a:t>
            </a:r>
            <a:r>
              <a:rPr lang="hu-HU" sz="2000" b="1" dirty="0">
                <a:solidFill>
                  <a:prstClr val="black"/>
                </a:solidFill>
                <a:latin typeface="Times New Roman" pitchFamily="18" charset="0"/>
              </a:rPr>
              <a:t>pénzügyi keret </a:t>
            </a:r>
            <a:r>
              <a:rPr lang="hu-HU" sz="2000" dirty="0" smtClean="0">
                <a:solidFill>
                  <a:prstClr val="black"/>
                </a:solidFill>
                <a:latin typeface="Times New Roman" pitchFamily="18" charset="0"/>
              </a:rPr>
              <a:t>(</a:t>
            </a:r>
            <a:r>
              <a:rPr lang="hu-HU" sz="1600" dirty="0" smtClean="0">
                <a:solidFill>
                  <a:prstClr val="black"/>
                </a:solidFill>
                <a:latin typeface="Times New Roman" pitchFamily="18" charset="0"/>
              </a:rPr>
              <a:t>313,45 </a:t>
            </a:r>
            <a:r>
              <a:rPr lang="hu-HU" sz="1600" dirty="0">
                <a:solidFill>
                  <a:prstClr val="black"/>
                </a:solidFill>
                <a:latin typeface="Times New Roman" pitchFamily="18" charset="0"/>
              </a:rPr>
              <a:t>HUF/EUR árfolyamon</a:t>
            </a:r>
            <a:r>
              <a:rPr lang="hu-HU" sz="1600" dirty="0" smtClean="0">
                <a:solidFill>
                  <a:prstClr val="black"/>
                </a:solidFill>
                <a:latin typeface="Times New Roman" pitchFamily="18" charset="0"/>
              </a:rPr>
              <a:t>)</a:t>
            </a:r>
            <a:endParaRPr lang="hu-HU" sz="2000" b="1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marL="723900" lvl="1" indent="-266700" algn="just" eaLnBrk="1" hangingPunct="1">
              <a:buFontTx/>
              <a:buChar char="•"/>
            </a:pPr>
            <a:r>
              <a:rPr lang="hu-HU" sz="2400" b="1" dirty="0" smtClean="0">
                <a:solidFill>
                  <a:prstClr val="black"/>
                </a:solidFill>
                <a:latin typeface="Times New Roman" pitchFamily="18" charset="0"/>
              </a:rPr>
              <a:t>13</a:t>
            </a:r>
            <a:r>
              <a:rPr lang="hu-HU" sz="2400" b="1" dirty="0">
                <a:solidFill>
                  <a:prstClr val="black"/>
                </a:solidFill>
                <a:latin typeface="Times New Roman" pitchFamily="18" charset="0"/>
              </a:rPr>
              <a:t>%-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a </a:t>
            </a:r>
            <a:r>
              <a:rPr lang="hu-HU" dirty="0" smtClean="0">
                <a:solidFill>
                  <a:prstClr val="black"/>
                </a:solidFill>
                <a:latin typeface="Times New Roman" pitchFamily="18" charset="0"/>
              </a:rPr>
              <a:t>(2015-ben </a:t>
            </a:r>
            <a:r>
              <a:rPr lang="hu-HU" b="1" dirty="0" smtClean="0">
                <a:solidFill>
                  <a:prstClr val="black"/>
                </a:solidFill>
                <a:latin typeface="Times New Roman" pitchFamily="18" charset="0"/>
              </a:rPr>
              <a:t>175 millió euró</a:t>
            </a:r>
            <a:r>
              <a:rPr lang="hu-HU" dirty="0" smtClean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hu-HU" b="1" dirty="0" smtClean="0">
                <a:solidFill>
                  <a:prstClr val="black"/>
                </a:solidFill>
                <a:latin typeface="Times New Roman" pitchFamily="18" charset="0"/>
              </a:rPr>
              <a:t>54,8 </a:t>
            </a:r>
            <a:r>
              <a:rPr lang="hu-HU" b="1" dirty="0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hu-HU" b="1" dirty="0" smtClean="0">
                <a:solidFill>
                  <a:prstClr val="black"/>
                </a:solidFill>
                <a:latin typeface="Times New Roman" pitchFamily="18" charset="0"/>
              </a:rPr>
              <a:t>rd Ft</a:t>
            </a:r>
            <a:r>
              <a:rPr lang="hu-HU" dirty="0">
                <a:solidFill>
                  <a:prstClr val="black"/>
                </a:solidFill>
                <a:latin typeface="Times New Roman" pitchFamily="18" charset="0"/>
              </a:rPr>
              <a:t>)</a:t>
            </a:r>
            <a:endParaRPr lang="hu-HU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Húshasznú anyatehén -  	65 214 Ft/egyed	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Hízott bika	      -  	21 024 Ft/egyed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Tejhasznú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tehén	      -  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107 154 Ft/egyed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Anyajuh 		     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- 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	  7 882 Ft/egyed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Cukorrépa		      -  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165 728 Ft/hektár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Rizs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		      -  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200 891 Ft/hektár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Gyümölcs		     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-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	</a:t>
            </a:r>
            <a:r>
              <a:rPr lang="hu-HU" sz="2400" dirty="0">
                <a:solidFill>
                  <a:srgbClr val="000000"/>
                </a:solidFill>
                <a:latin typeface="Times New Roman"/>
              </a:rPr>
              <a:t>99 </a:t>
            </a:r>
            <a:r>
              <a:rPr lang="hu-HU" sz="2400" dirty="0" smtClean="0">
                <a:solidFill>
                  <a:srgbClr val="000000"/>
                </a:solidFill>
                <a:latin typeface="Times New Roman"/>
              </a:rPr>
              <a:t>516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 Ft/hektár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Ipari zöldség	      - 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	57 829 Ft/hektár</a:t>
            </a: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Zöldségnövények	      -  	</a:t>
            </a:r>
            <a:r>
              <a:rPr lang="hu-HU" sz="2400" dirty="0">
                <a:solidFill>
                  <a:srgbClr val="000000"/>
                </a:solidFill>
                <a:latin typeface="Times New Roman"/>
              </a:rPr>
              <a:t>73 </a:t>
            </a:r>
            <a:r>
              <a:rPr lang="hu-HU" sz="2400" dirty="0" smtClean="0">
                <a:solidFill>
                  <a:srgbClr val="000000"/>
                </a:solidFill>
                <a:latin typeface="Times New Roman"/>
              </a:rPr>
              <a:t>830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 Ft/hektár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2400" b="1" dirty="0">
                <a:solidFill>
                  <a:prstClr val="black"/>
                </a:solidFill>
                <a:latin typeface="Times New Roman" pitchFamily="18" charset="0"/>
              </a:rPr>
              <a:t>plusz 2%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hu-HU" dirty="0">
                <a:solidFill>
                  <a:prstClr val="black"/>
                </a:solidFill>
                <a:latin typeface="Times New Roman" pitchFamily="18" charset="0"/>
              </a:rPr>
              <a:t>(2015-ben </a:t>
            </a:r>
            <a:r>
              <a:rPr lang="hu-HU" b="1" dirty="0">
                <a:solidFill>
                  <a:prstClr val="black"/>
                </a:solidFill>
                <a:latin typeface="Times New Roman" pitchFamily="18" charset="0"/>
              </a:rPr>
              <a:t>27 millió euró</a:t>
            </a:r>
            <a:r>
              <a:rPr lang="hu-HU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hu-HU" b="1" dirty="0">
                <a:solidFill>
                  <a:prstClr val="black"/>
                </a:solidFill>
                <a:latin typeface="Times New Roman" pitchFamily="18" charset="0"/>
              </a:rPr>
              <a:t>8,4 Mrd Ft</a:t>
            </a:r>
            <a:r>
              <a:rPr lang="hu-HU" dirty="0">
                <a:solidFill>
                  <a:prstClr val="black"/>
                </a:solidFill>
                <a:latin typeface="Times New Roman" pitchFamily="18" charset="0"/>
              </a:rPr>
              <a:t>) fehérjenövények támogatására</a:t>
            </a:r>
          </a:p>
          <a:p>
            <a:pPr marL="1441450" lvl="3" indent="-266700" algn="just" eaLnBrk="1" hangingPunct="1">
              <a:buFontTx/>
              <a:buChar char="•"/>
              <a:tabLst>
                <a:tab pos="4481513" algn="r"/>
                <a:tab pos="5384800" algn="l"/>
              </a:tabLst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Szemes fehérjenövények </a:t>
            </a:r>
            <a:r>
              <a:rPr lang="hu-HU" sz="2400" b="1" dirty="0" smtClean="0">
                <a:solidFill>
                  <a:prstClr val="black"/>
                </a:solidFill>
                <a:latin typeface="Times New Roman" pitchFamily="18" charset="0"/>
              </a:rPr>
              <a:t>-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58 395 Ft/hektár</a:t>
            </a:r>
            <a:endParaRPr lang="hu-HU" sz="2400" dirty="0">
              <a:solidFill>
                <a:prstClr val="black"/>
              </a:solidFill>
              <a:latin typeface="Times New Roman" pitchFamily="18" charset="0"/>
            </a:endParaRPr>
          </a:p>
          <a:p>
            <a:pPr marL="1409700" lvl="2" indent="-266700" algn="just" eaLnBrk="1" hangingPunct="1">
              <a:buFontTx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Szálas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</a:rPr>
              <a:t>fehérjenövények   </a:t>
            </a:r>
            <a:r>
              <a:rPr lang="hu-HU" sz="2400" b="1" dirty="0" smtClean="0">
                <a:solidFill>
                  <a:prstClr val="black"/>
                </a:solidFill>
                <a:latin typeface="Times New Roman" pitchFamily="18" charset="0"/>
              </a:rPr>
              <a:t>-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</a:rPr>
              <a:t>36 640 Ft/hektár</a:t>
            </a:r>
            <a:endParaRPr lang="hu-HU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0411" y="112474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u-HU" sz="3200" b="1" dirty="0"/>
              <a:t>2016. évi E</a:t>
            </a:r>
            <a:r>
              <a:rPr lang="hu-HU" sz="3200" b="1" dirty="0" smtClean="0"/>
              <a:t>gységes </a:t>
            </a:r>
            <a:r>
              <a:rPr lang="hu-HU" sz="3200" b="1" dirty="0"/>
              <a:t>Kérelem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7385" y="1628800"/>
            <a:ext cx="9074124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egységes kérelem keretében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32 jogcímre, intézkedésre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lehetett kérelmet benyújtani, köztük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7 új vidékfejlesztési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intézkedésre</a:t>
            </a:r>
          </a:p>
          <a:p>
            <a:pPr lvl="1"/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2400" b="1" u="sng" dirty="0">
                <a:latin typeface="Times New Roman" pitchFamily="18" charset="0"/>
                <a:cs typeface="Times New Roman" pitchFamily="18" charset="0"/>
              </a:rPr>
              <a:t>Beérkezett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: 177 254 kérelem, 4,977 millió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hektárra </a:t>
            </a:r>
          </a:p>
          <a:p>
            <a:pPr lvl="1"/>
            <a:endParaRPr lang="hu-HU" sz="9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Termeléshez kötött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anyatehéntartás: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9.766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kérelem,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231.330 állat</a:t>
            </a:r>
          </a:p>
          <a:p>
            <a:pPr lvl="1"/>
            <a:endParaRPr lang="hu-HU" sz="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Termeléshez kötött </a:t>
            </a:r>
            <a:r>
              <a:rPr lang="hu-HU" sz="2400" b="1" dirty="0" err="1" smtClean="0">
                <a:latin typeface="Times New Roman" pitchFamily="18" charset="0"/>
                <a:cs typeface="Times New Roman" pitchFamily="18" charset="0"/>
              </a:rPr>
              <a:t>hízottbikatartás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6.138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kérelem,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82.242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állat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hu-HU" sz="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Termeléshez kötött tejhasznú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tehén: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3.088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kérelem,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209.455 állat </a:t>
            </a:r>
          </a:p>
          <a:p>
            <a:pPr lvl="1"/>
            <a:endParaRPr lang="hu-HU" sz="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Mezőgazdasági kistermelői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támogatás: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41.151 kérelem</a:t>
            </a:r>
          </a:p>
          <a:p>
            <a:pPr lvl="1"/>
            <a:endParaRPr lang="hu-HU" sz="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Mezőgazdasági biztosítás díjához nyújtott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támogatás: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16.168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kérelem 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856984" cy="720080"/>
          </a:xfrm>
        </p:spPr>
        <p:txBody>
          <a:bodyPr>
            <a:noAutofit/>
          </a:bodyPr>
          <a:lstStyle/>
          <a:p>
            <a:r>
              <a:rPr lang="hu-HU" sz="3200" b="1" dirty="0"/>
              <a:t>2016. évi változások a területalapú </a:t>
            </a:r>
            <a:r>
              <a:rPr lang="hu-HU" sz="3200" b="1" dirty="0" smtClean="0"/>
              <a:t>támogatásoknál – előzetes ellenőrzés 1.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54006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hu-HU" sz="1900" u="sng" dirty="0" smtClean="0"/>
              <a:t>Az</a:t>
            </a:r>
            <a:r>
              <a:rPr lang="hu-HU" sz="1900" b="1" u="sng" dirty="0" smtClean="0"/>
              <a:t> </a:t>
            </a:r>
            <a:r>
              <a:rPr lang="hu-HU" sz="1900" u="sng" dirty="0"/>
              <a:t>előzetes ellenőrzés célja, hogy </a:t>
            </a:r>
            <a:r>
              <a:rPr lang="hu-HU" sz="1900" b="1" u="sng" dirty="0" smtClean="0"/>
              <a:t>minél nagyobb arányban történhessen előlegfizetés, illetve minél kisebb legyen a levonással érintett kérelmek aránya</a:t>
            </a:r>
            <a:r>
              <a:rPr lang="hu-HU" sz="1900" u="sng" dirty="0" smtClean="0"/>
              <a:t>;</a:t>
            </a:r>
            <a:endParaRPr lang="hu-HU" sz="1900" u="sng" dirty="0"/>
          </a:p>
          <a:p>
            <a:pPr marL="457200" indent="-457200" algn="just">
              <a:buFont typeface="+mj-lt"/>
              <a:buAutoNum type="alphaLcParenR"/>
            </a:pPr>
            <a:r>
              <a:rPr lang="hu-HU" sz="1900" u="sng" dirty="0"/>
              <a:t>Az előzetes ellenőrzés kiterjed</a:t>
            </a:r>
            <a:r>
              <a:rPr lang="hu-HU" sz="1900" dirty="0"/>
              <a:t> a bejelentett táblák, ökológiai jelentőségű területek, valamint az egységes kérelem részét képező támogatások tekintetében a vonatkozó </a:t>
            </a:r>
            <a:r>
              <a:rPr lang="hu-HU" sz="1900" u="sng" dirty="0"/>
              <a:t>jogszabály által előírt kötelező mellékletek csatolása tényének vizsgálatára. </a:t>
            </a:r>
            <a:r>
              <a:rPr lang="hu-HU" sz="1900" b="1" u="sng" dirty="0"/>
              <a:t>A vizsgálat nem terjed ki a mellékletek tartalmának vizsgálatára</a:t>
            </a:r>
            <a:r>
              <a:rPr lang="hu-HU" sz="1900" b="1" u="sng" dirty="0" smtClean="0"/>
              <a:t>;</a:t>
            </a:r>
            <a:endParaRPr lang="hu-HU" sz="1900" b="1" u="sng" dirty="0"/>
          </a:p>
          <a:p>
            <a:pPr marL="457200" indent="-457200" algn="just">
              <a:buFont typeface="+mj-lt"/>
              <a:buAutoNum type="alphaLcParenR"/>
            </a:pPr>
            <a:r>
              <a:rPr lang="hu-HU" sz="1900" dirty="0" smtClean="0"/>
              <a:t>Amennyiben </a:t>
            </a:r>
            <a:r>
              <a:rPr lang="hu-HU" sz="1900" dirty="0"/>
              <a:t>az MVH az egységes kérelmek előzetes ellenőrzése során megállapítja, hogy a bejelentett táblák, ökológiai jelentőségű területek </a:t>
            </a:r>
            <a:r>
              <a:rPr lang="hu-HU" sz="1900" u="sng" dirty="0"/>
              <a:t>valószínűsíthetően meg nem felelés miatti eljárás lefolytatása lenne indokolt, vagy megállapításra kerül, hogy a kötelező melléklet nem került csatolásra, úgy erről a megállapításáról 26 napon belül értesíti az </a:t>
            </a:r>
            <a:r>
              <a:rPr lang="hu-HU" sz="1900" u="sng" dirty="0" smtClean="0"/>
              <a:t>ügyfelet</a:t>
            </a:r>
            <a:r>
              <a:rPr lang="hu-HU" sz="1900" dirty="0" smtClean="0"/>
              <a:t>;</a:t>
            </a:r>
            <a:endParaRPr lang="hu-HU" sz="1900" dirty="0"/>
          </a:p>
          <a:p>
            <a:pPr marL="457200" indent="-457200" algn="just">
              <a:buFont typeface="+mj-lt"/>
              <a:buAutoNum type="alphaLcParenR"/>
            </a:pPr>
            <a:r>
              <a:rPr lang="hu-HU" sz="1900" dirty="0" smtClean="0"/>
              <a:t>Az </a:t>
            </a:r>
            <a:r>
              <a:rPr lang="hu-HU" sz="1900" dirty="0"/>
              <a:t>ügyfél a tárgyévi egységes kérelmét 35 napon belül jogkövetkezmények nélkül módosíthatja, valamint módosításnak nem minősülő változtatásokat </a:t>
            </a:r>
            <a:r>
              <a:rPr lang="hu-HU" sz="1900" dirty="0" smtClean="0"/>
              <a:t>eszközölhet</a:t>
            </a:r>
            <a:r>
              <a:rPr lang="hu-HU" sz="1900" dirty="0"/>
              <a:t>.</a:t>
            </a:r>
          </a:p>
          <a:p>
            <a:pPr marL="962025" lvl="2" indent="-514350" algn="just">
              <a:buFont typeface="+mj-lt"/>
              <a:buAutoNum type="alphaLcParenR" startAt="5"/>
            </a:pP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856984" cy="720080"/>
          </a:xfrm>
        </p:spPr>
        <p:txBody>
          <a:bodyPr>
            <a:noAutofit/>
          </a:bodyPr>
          <a:lstStyle/>
          <a:p>
            <a:r>
              <a:rPr lang="hu-HU" sz="3200" b="1" dirty="0"/>
              <a:t>2016. évi változások a területalapú </a:t>
            </a:r>
            <a:r>
              <a:rPr lang="hu-HU" sz="3200" b="1" dirty="0" smtClean="0"/>
              <a:t>támogatásoknál – előzetes ellenőrzés 2.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5365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hu-HU" sz="2000" b="1" dirty="0"/>
          </a:p>
          <a:p>
            <a:pPr algn="just">
              <a:buFont typeface="+mj-lt"/>
              <a:buAutoNum type="alphaLcParenR"/>
            </a:pPr>
            <a:r>
              <a:rPr lang="hu-HU" sz="2000" dirty="0" smtClean="0"/>
              <a:t>Közvetlenül a szankciómentes benyújtási időszak </a:t>
            </a:r>
            <a:r>
              <a:rPr lang="hu-HU" sz="2000" dirty="0" err="1" smtClean="0"/>
              <a:t>lezárultával</a:t>
            </a:r>
            <a:r>
              <a:rPr lang="hu-HU" sz="2000" dirty="0" smtClean="0"/>
              <a:t> az MVH megvizsgálta a benyújtott kérelem adatbázisban a tolerancia feletti egymásra igényléseket, a fizikai blokkokban található túligényléseket, illetve a kötelezően csatolandó dokumentumok meglétét (ez utóbbi mintegy 2.700 ügyfél esetében fordult elő);</a:t>
            </a:r>
          </a:p>
          <a:p>
            <a:pPr algn="just">
              <a:buFont typeface="+mj-lt"/>
              <a:buAutoNum type="alphaLcParenR"/>
            </a:pPr>
            <a:r>
              <a:rPr lang="hu-HU" sz="2000" dirty="0" smtClean="0"/>
              <a:t>Az </a:t>
            </a:r>
            <a:r>
              <a:rPr lang="hu-HU" sz="2000" dirty="0"/>
              <a:t>ellenőrzés eredményéről a problémákkal érintett gazdálkodók értesítést kaptak és 2016. június 27-ig </a:t>
            </a:r>
            <a:r>
              <a:rPr lang="hu-HU" sz="2000" u="sng" dirty="0"/>
              <a:t>lehetőségük volt a szankciómentes </a:t>
            </a:r>
            <a:r>
              <a:rPr lang="hu-HU" sz="2000" u="sng" dirty="0" smtClean="0"/>
              <a:t>korrigálásra</a:t>
            </a:r>
            <a:r>
              <a:rPr lang="hu-HU" sz="2000" dirty="0" smtClean="0"/>
              <a:t>; </a:t>
            </a:r>
            <a:endParaRPr lang="hu-HU" sz="2000" dirty="0"/>
          </a:p>
          <a:p>
            <a:pPr algn="just">
              <a:buFont typeface="+mj-lt"/>
              <a:buAutoNum type="alphaLcParenR"/>
            </a:pPr>
            <a:r>
              <a:rPr lang="hu-HU" sz="2000" dirty="0"/>
              <a:t>A gazdálkodók nagy része (a mintegy 50 ezer ügyfélből 44 ezer) élt </a:t>
            </a:r>
            <a:r>
              <a:rPr lang="hu-HU" sz="2000" dirty="0" smtClean="0"/>
              <a:t>a korrigálás lehetőséggel </a:t>
            </a:r>
            <a:r>
              <a:rPr lang="hu-HU" sz="2000" dirty="0"/>
              <a:t>és a blokk túligénylések felét (több mint 3 ezer esetet), valamint az tábla átfedések kb. 2/3-át (51 ezer esetet) is </a:t>
            </a:r>
            <a:r>
              <a:rPr lang="hu-HU" sz="2000" dirty="0" smtClean="0"/>
              <a:t>megszűntették</a:t>
            </a:r>
            <a:r>
              <a:rPr lang="hu-HU" sz="2000" dirty="0"/>
              <a:t>;</a:t>
            </a:r>
          </a:p>
          <a:p>
            <a:pPr algn="just">
              <a:buFont typeface="+mj-lt"/>
              <a:buAutoNum type="alphaLcParenR"/>
            </a:pPr>
            <a:r>
              <a:rPr lang="hu-HU" sz="2000" dirty="0"/>
              <a:t>A fennmaradó ügyfeleknél nem feltétlenül szűnt meg a probléma, mert ezen gazdálkodók úgy döntöttek, hogy fenntartják igénylésüket.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3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773832"/>
            <a:ext cx="8856984" cy="854968"/>
          </a:xfrm>
        </p:spPr>
        <p:txBody>
          <a:bodyPr>
            <a:noAutofit/>
          </a:bodyPr>
          <a:lstStyle/>
          <a:p>
            <a:r>
              <a:rPr lang="hu-HU" sz="3200" b="1" dirty="0"/>
              <a:t>2016. évi változások </a:t>
            </a:r>
            <a:r>
              <a:rPr lang="hu-HU" sz="3200" b="1" dirty="0" smtClean="0"/>
              <a:t>a területalapú támogatásnál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11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400" b="1" dirty="0" smtClean="0"/>
              <a:t>A </a:t>
            </a:r>
            <a:r>
              <a:rPr lang="hu-HU" sz="2400" b="1" dirty="0"/>
              <a:t>másodvetés és az ökológiai jelentőségű másodvetés bejelentése </a:t>
            </a:r>
            <a:endParaRPr lang="hu-HU" sz="2400" dirty="0" smtClean="0"/>
          </a:p>
          <a:p>
            <a:pPr algn="just"/>
            <a:endParaRPr lang="hu-HU" sz="2000" dirty="0" smtClean="0"/>
          </a:p>
          <a:p>
            <a:pPr algn="just"/>
            <a:r>
              <a:rPr lang="hu-HU" sz="2000" dirty="0" smtClean="0"/>
              <a:t>Az </a:t>
            </a:r>
            <a:r>
              <a:rPr lang="hu-HU" sz="2000" dirty="0"/>
              <a:t>ügyfélnek az egységes kérelemben bejelentett tábláin megvalósított </a:t>
            </a:r>
            <a:r>
              <a:rPr lang="hu-HU" sz="2400" dirty="0"/>
              <a:t>másodvetés, ökológiai jelentőségű másodvetés és zöldtrágyázás céljából elvetett másodvetés tényleges vetését és esetleges betakarítását vagy beforgatását – a vetést, betakarítást, beforgatást követő tizenöt napon belül – külön be kell jelentenie az </a:t>
            </a:r>
            <a:r>
              <a:rPr lang="hu-HU" sz="2400" dirty="0" err="1"/>
              <a:t>MVH-hoz</a:t>
            </a:r>
            <a:r>
              <a:rPr lang="hu-HU" sz="2400" dirty="0"/>
              <a:t> az elektronikus űrlapkitöltő </a:t>
            </a:r>
            <a:r>
              <a:rPr lang="hu-HU" sz="2400" dirty="0" smtClean="0"/>
              <a:t>felületen,</a:t>
            </a:r>
          </a:p>
          <a:p>
            <a:pPr algn="just"/>
            <a:r>
              <a:rPr lang="hu-HU" sz="2400" dirty="0" smtClean="0"/>
              <a:t>továbbá a </a:t>
            </a:r>
            <a:r>
              <a:rPr lang="hu-HU" sz="2400" b="1" u="sng" dirty="0" smtClean="0"/>
              <a:t>betakarítást </a:t>
            </a:r>
            <a:r>
              <a:rPr lang="hu-HU" sz="2400" b="1" u="sng" dirty="0"/>
              <a:t>vagy beforgatást a betakarítást, beforgatást megelőző öt napon belül is külön be kell jelentenie az </a:t>
            </a:r>
            <a:r>
              <a:rPr lang="hu-HU" sz="2400" b="1" u="sng" dirty="0" err="1"/>
              <a:t>MVH-hoz</a:t>
            </a:r>
            <a:r>
              <a:rPr lang="hu-HU" sz="2400" u="sng" dirty="0"/>
              <a:t> </a:t>
            </a:r>
            <a:r>
              <a:rPr lang="hu-HU" sz="2400" dirty="0"/>
              <a:t>az elektronikus űrlapkitöltő felületen. Egy másodvetésre vonatkozó tényleges vetési és betakarítási, beforgatási időpontokat külön-külön kell bejelenteni</a:t>
            </a:r>
            <a:r>
              <a:rPr lang="hu-HU" sz="2400" dirty="0">
                <a:solidFill>
                  <a:schemeClr val="tx2"/>
                </a:solidFill>
              </a:rPr>
              <a:t>. </a:t>
            </a: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9566" y="908720"/>
            <a:ext cx="8229600" cy="648072"/>
          </a:xfrm>
        </p:spPr>
        <p:txBody>
          <a:bodyPr>
            <a:normAutofit/>
          </a:bodyPr>
          <a:lstStyle/>
          <a:p>
            <a:r>
              <a:rPr lang="hu-HU" sz="3000" b="1" dirty="0"/>
              <a:t>Tejágazat támogatása </a:t>
            </a:r>
            <a:r>
              <a:rPr lang="hu-HU" sz="3000" b="1" dirty="0" smtClean="0"/>
              <a:t>2016</a:t>
            </a:r>
            <a:endParaRPr lang="hu-HU" sz="3000" b="1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73886" y="1674460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 typeface="Arial" pitchFamily="34" charset="0"/>
              <a:buChar char="•"/>
              <a:tabLst>
                <a:tab pos="7353300" algn="l"/>
              </a:tabLst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Termeléshez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kötött tejhasznú tehén (2015. évi jogosultság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alapján)*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3,4 Mrd Ft</a:t>
            </a:r>
          </a:p>
          <a:p>
            <a:pPr marL="180975" lvl="0" indent="-180975">
              <a:buFont typeface="Arial" pitchFamily="34" charset="0"/>
              <a:buChar char="•"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Termeléshez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kötött tejhasznú tehén előleg+részfizetés </a:t>
            </a: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>
              <a:tabLst>
                <a:tab pos="7267575" algn="l"/>
              </a:tabLst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2016. évi jogosultság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alapján)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21,6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Mrd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  <a:p>
            <a:pPr marL="180975" indent="-180975">
              <a:buFont typeface="Arial" pitchFamily="34" charset="0"/>
              <a:buChar char="•"/>
              <a:tabLst>
                <a:tab pos="7353300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Szálas fehérjenövény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támogatás**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2,3 Mrd Ft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Pénzügyi fegyelem alkalmazásának visszatérítése**	0,6   Mrd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  <a:p>
            <a:pPr marL="180975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EMVA - Tejágazat állatjóléti támogatás	7,2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Mrd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  <a:p>
            <a:pPr marL="180975" lvl="0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Átmeneti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nemzeti támogatás (2015. évi jogosultság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alapján)*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3,5  Mrd Ft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Átmeneti nemzeti támogatás (2016. évi jogosultság alapján)	11,9 Mrd Ft</a:t>
            </a:r>
          </a:p>
          <a:p>
            <a:pPr marL="180975" lvl="0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tejtermelőknek nyújtható ideiglenes, rendkívüli támogatás	5,95 Mrd Ft</a:t>
            </a:r>
          </a:p>
          <a:p>
            <a:pPr marL="180975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tejtermelőknek nyújtható ideiglenes, rendkívüli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„de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	3,6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Mrd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  <a:p>
            <a:pPr marL="180975" lvl="0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Tej marketing program finanszírozása	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   Mrd Ft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buFont typeface="Arial" pitchFamily="34" charset="0"/>
              <a:buChar char="•"/>
              <a:tabLst>
                <a:tab pos="7267575" algn="l"/>
              </a:tabLs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 nemzeti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jogcímek	3,4   Mrd Ft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tabLst>
                <a:tab pos="7267575" algn="l"/>
              </a:tabLst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állatbetegségek megelőzése állati hulla elszállítás, törzskönyv)			</a:t>
            </a:r>
          </a:p>
          <a:p>
            <a:pPr marL="180975" indent="-180975">
              <a:buFont typeface="Arial" pitchFamily="34" charset="0"/>
              <a:buChar char="•"/>
              <a:tabLst>
                <a:tab pos="7083425" algn="l"/>
              </a:tabLst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Összesen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b="1" dirty="0"/>
              <a:t>	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63,5 Mrd Ft</a:t>
            </a:r>
          </a:p>
          <a:p>
            <a:r>
              <a:rPr lang="hu-HU" dirty="0"/>
              <a:t> 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11560" y="5733256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</a:t>
            </a:r>
            <a:r>
              <a:rPr lang="hu-HU" sz="1400" dirty="0" smtClean="0"/>
              <a:t>áthúzódó kifizetés  tárgyévi előleg és részfizetés után</a:t>
            </a:r>
          </a:p>
          <a:p>
            <a:r>
              <a:rPr lang="hu-HU" sz="1400" dirty="0" smtClean="0"/>
              <a:t>** becsült összeg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5825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200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200" b="1" dirty="0" smtClean="0"/>
              <a:t>Sertéshízó állatjóléti támogatás</a:t>
            </a:r>
            <a:endParaRPr lang="hu-HU" sz="3200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395536" y="1804535"/>
            <a:ext cx="8454492" cy="457715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800" b="1" dirty="0" smtClean="0"/>
              <a:t>2016</a:t>
            </a:r>
            <a:r>
              <a:rPr lang="hu-HU" sz="2800" b="1" dirty="0"/>
              <a:t>. évi keretösszeg: 		</a:t>
            </a:r>
            <a:r>
              <a:rPr lang="hu-HU" sz="2800" b="1" dirty="0" smtClean="0"/>
              <a:t>	9,1 </a:t>
            </a:r>
            <a:r>
              <a:rPr lang="hu-HU" sz="2800" b="1" dirty="0"/>
              <a:t>Mrd Ft</a:t>
            </a:r>
          </a:p>
          <a:p>
            <a:pPr marL="0" lvl="0" indent="0">
              <a:buNone/>
            </a:pPr>
            <a:r>
              <a:rPr lang="hu-HU" sz="2800" b="1" dirty="0" smtClean="0"/>
              <a:t>2017</a:t>
            </a:r>
            <a:r>
              <a:rPr lang="hu-HU" sz="2800" b="1" dirty="0"/>
              <a:t>. évi tervezett keretösszeg: 	9,1 Mrd Ft</a:t>
            </a:r>
          </a:p>
          <a:p>
            <a:pPr marL="0" lvl="0" indent="0">
              <a:buNone/>
            </a:pPr>
            <a:endParaRPr lang="hu-HU" sz="800" dirty="0"/>
          </a:p>
          <a:p>
            <a:r>
              <a:rPr lang="hu-HU" sz="2800" b="1" dirty="0"/>
              <a:t>T</a:t>
            </a:r>
            <a:r>
              <a:rPr lang="hu-HU" sz="2800" b="1" dirty="0" smtClean="0"/>
              <a:t>ámogatási </a:t>
            </a:r>
            <a:r>
              <a:rPr lang="hu-HU" sz="2800" b="1" dirty="0"/>
              <a:t>kérelem beadása: </a:t>
            </a:r>
            <a:r>
              <a:rPr lang="hu-HU" sz="2800" dirty="0"/>
              <a:t>támogatási évet megelőző év december 7-től december </a:t>
            </a:r>
            <a:r>
              <a:rPr lang="hu-HU" sz="2800" dirty="0" smtClean="0"/>
              <a:t>31-ig.</a:t>
            </a:r>
          </a:p>
          <a:p>
            <a:endParaRPr lang="hu-HU" sz="800" b="1" dirty="0"/>
          </a:p>
          <a:p>
            <a:r>
              <a:rPr lang="hu-HU" sz="2800" b="1" dirty="0" smtClean="0"/>
              <a:t>Kifizetési </a:t>
            </a:r>
            <a:r>
              <a:rPr lang="hu-HU" sz="2800" b="1" dirty="0"/>
              <a:t>kérelem benyújtása: </a:t>
            </a:r>
            <a:r>
              <a:rPr lang="hu-HU" sz="2800" dirty="0"/>
              <a:t>a negyedévet követő hónap utolsó </a:t>
            </a:r>
            <a:r>
              <a:rPr lang="hu-HU" sz="2800" dirty="0" smtClean="0"/>
              <a:t>napjáig. </a:t>
            </a:r>
          </a:p>
          <a:p>
            <a:endParaRPr lang="hu-HU" sz="800" dirty="0"/>
          </a:p>
          <a:p>
            <a:r>
              <a:rPr lang="hu-HU" sz="2800" b="1" dirty="0" smtClean="0"/>
              <a:t>Kifizetés</a:t>
            </a:r>
            <a:r>
              <a:rPr lang="hu-HU" sz="2800" dirty="0" smtClean="0"/>
              <a:t>: </a:t>
            </a:r>
            <a:r>
              <a:rPr lang="hu-HU" sz="2800" dirty="0"/>
              <a:t>az I-III. negyedévi támogatások kifizetése </a:t>
            </a:r>
            <a:r>
              <a:rPr lang="hu-HU" sz="2800" dirty="0" smtClean="0"/>
              <a:t>tárgyévben, </a:t>
            </a:r>
            <a:r>
              <a:rPr lang="hu-HU" sz="2800" dirty="0"/>
              <a:t>a IV. negyedév kifizetése </a:t>
            </a:r>
            <a:r>
              <a:rPr lang="hu-HU" sz="2800" dirty="0" smtClean="0"/>
              <a:t>a </a:t>
            </a:r>
            <a:r>
              <a:rPr lang="hu-HU" sz="2800" dirty="0"/>
              <a:t>következő </a:t>
            </a:r>
            <a:r>
              <a:rPr lang="hu-HU" sz="2800" dirty="0" smtClean="0"/>
              <a:t>évben valósul meg. </a:t>
            </a:r>
            <a:endParaRPr lang="hu-HU" sz="2800" dirty="0"/>
          </a:p>
          <a:p>
            <a:pPr marL="0" lvl="0" indent="361950">
              <a:spcBef>
                <a:spcPts val="600"/>
              </a:spcBef>
              <a:spcAft>
                <a:spcPts val="600"/>
              </a:spcAft>
              <a:buNone/>
            </a:pPr>
            <a:endParaRPr lang="hu-HU" altLang="hu-HU" sz="1800" b="1" dirty="0">
              <a:solidFill>
                <a:prstClr val="black"/>
              </a:solidFill>
            </a:endParaRPr>
          </a:p>
          <a:p>
            <a:pPr marL="0" lvl="0" indent="361950">
              <a:buNone/>
            </a:pPr>
            <a:endParaRPr lang="hu-HU" altLang="hu-HU" sz="18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hu-HU" altLang="hu-HU" sz="1400" dirty="0"/>
          </a:p>
          <a:p>
            <a:pPr marL="0" indent="0">
              <a:buNone/>
            </a:pPr>
            <a:endParaRPr lang="hu-HU" altLang="hu-HU" sz="2800" dirty="0" smtClean="0"/>
          </a:p>
        </p:txBody>
      </p:sp>
      <p:sp>
        <p:nvSpPr>
          <p:cNvPr id="7173" name="Téglalap 4"/>
          <p:cNvSpPr>
            <a:spLocks noChangeArrowheads="1"/>
          </p:cNvSpPr>
          <p:nvPr/>
        </p:nvSpPr>
        <p:spPr bwMode="auto">
          <a:xfrm>
            <a:off x="6021983" y="6021288"/>
            <a:ext cx="30622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b="1" dirty="0"/>
              <a:t> </a:t>
            </a:r>
            <a:endParaRPr lang="hu-HU" alt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2350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200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200" b="1" dirty="0" smtClean="0"/>
              <a:t>Sertés ágazat támogatásai</a:t>
            </a:r>
            <a:endParaRPr lang="hu-HU" sz="3200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454492" cy="4896544"/>
          </a:xfrm>
        </p:spPr>
        <p:txBody>
          <a:bodyPr>
            <a:noAutofit/>
          </a:bodyPr>
          <a:lstStyle/>
          <a:p>
            <a:pPr marL="0" lvl="0" indent="36195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altLang="hu-HU" sz="2400" b="1" u="sng" dirty="0" err="1" smtClean="0">
                <a:solidFill>
                  <a:prstClr val="black"/>
                </a:solidFill>
              </a:rPr>
              <a:t>Tenyészkoca</a:t>
            </a:r>
            <a:r>
              <a:rPr lang="hu-HU" altLang="hu-HU" sz="2400" b="1" u="sng" dirty="0" smtClean="0">
                <a:solidFill>
                  <a:prstClr val="black"/>
                </a:solidFill>
              </a:rPr>
              <a:t> (anyakoca) állatjóléti támogatás</a:t>
            </a:r>
          </a:p>
          <a:p>
            <a:pPr marL="0" lvl="0" indent="36195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altLang="hu-HU" sz="2400" b="1" dirty="0" smtClean="0">
                <a:solidFill>
                  <a:prstClr val="black"/>
                </a:solidFill>
              </a:rPr>
              <a:t>Éves keretösszeg: 8,6 Mrd Ft</a:t>
            </a:r>
            <a:endParaRPr lang="hu-HU" altLang="hu-HU" sz="24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hu-HU" sz="2400" dirty="0" smtClean="0"/>
              <a:t>Támogatási </a:t>
            </a:r>
            <a:r>
              <a:rPr lang="hu-HU" sz="2400" dirty="0"/>
              <a:t>év tárgyév április 1-jétől a tárgyévet követő év március </a:t>
            </a:r>
            <a:r>
              <a:rPr lang="hu-HU" sz="2400" dirty="0" smtClean="0"/>
              <a:t>31-éig tart. </a:t>
            </a:r>
          </a:p>
          <a:p>
            <a:pPr>
              <a:spcBef>
                <a:spcPts val="0"/>
              </a:spcBef>
            </a:pPr>
            <a:r>
              <a:rPr lang="hu-HU" sz="2400" dirty="0" smtClean="0"/>
              <a:t>Támogatási </a:t>
            </a:r>
            <a:r>
              <a:rPr lang="hu-HU" sz="2400" dirty="0"/>
              <a:t>kérelem </a:t>
            </a:r>
            <a:r>
              <a:rPr lang="hu-HU" sz="2400" dirty="0" smtClean="0"/>
              <a:t>benyújtás: támogatási </a:t>
            </a:r>
            <a:r>
              <a:rPr lang="hu-HU" sz="2400" dirty="0"/>
              <a:t>évet </a:t>
            </a:r>
            <a:r>
              <a:rPr lang="hu-HU" sz="2400" dirty="0" smtClean="0"/>
              <a:t>megelőző </a:t>
            </a:r>
            <a:r>
              <a:rPr lang="hu-HU" sz="2400" dirty="0"/>
              <a:t>március 16-ától március </a:t>
            </a:r>
            <a:r>
              <a:rPr lang="hu-HU" sz="2400" dirty="0" smtClean="0"/>
              <a:t>31-ig.</a:t>
            </a:r>
            <a:endParaRPr lang="hu-HU" sz="2400" dirty="0"/>
          </a:p>
          <a:p>
            <a:pPr>
              <a:spcBef>
                <a:spcPts val="0"/>
              </a:spcBef>
            </a:pPr>
            <a:r>
              <a:rPr lang="hu-HU" sz="2400" dirty="0"/>
              <a:t>I. negyedév kifizetése tárgyévben, II-IV. negyedév kifizetése tárgyévet követő </a:t>
            </a:r>
            <a:r>
              <a:rPr lang="hu-HU" sz="2400" dirty="0" smtClean="0"/>
              <a:t>évben.</a:t>
            </a:r>
          </a:p>
          <a:p>
            <a:pPr>
              <a:spcBef>
                <a:spcPts val="0"/>
              </a:spcBef>
            </a:pPr>
            <a:endParaRPr lang="hu-HU" sz="24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hu-HU" sz="2400" b="1" u="sng" dirty="0"/>
              <a:t>A sertéságazat helyzetét javító stratégiai intézkedések támogatása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400" dirty="0"/>
              <a:t>	</a:t>
            </a:r>
            <a:r>
              <a:rPr lang="hu-HU" sz="2400" dirty="0" smtClean="0"/>
              <a:t>A keretösszeg 2016-ban és 2017-ben 1,</a:t>
            </a:r>
            <a:r>
              <a:rPr lang="hu-HU" sz="2400" dirty="0" err="1" smtClean="0"/>
              <a:t>1</a:t>
            </a:r>
            <a:r>
              <a:rPr lang="hu-HU" sz="2400" dirty="0" smtClean="0"/>
              <a:t> Mrd Ft</a:t>
            </a:r>
            <a:endParaRPr lang="hu-HU" sz="2400" b="1" dirty="0"/>
          </a:p>
          <a:p>
            <a:endParaRPr lang="hu-HU" sz="3000" dirty="0"/>
          </a:p>
          <a:p>
            <a:pPr marL="0" lvl="0" indent="361950">
              <a:buNone/>
            </a:pPr>
            <a:endParaRPr lang="hu-HU" altLang="hu-HU" sz="30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hu-HU" altLang="hu-HU" sz="1400" dirty="0"/>
          </a:p>
          <a:p>
            <a:pPr marL="0" indent="0">
              <a:buNone/>
            </a:pPr>
            <a:endParaRPr lang="hu-HU" altLang="hu-HU" sz="2800" dirty="0" smtClean="0"/>
          </a:p>
        </p:txBody>
      </p:sp>
      <p:sp>
        <p:nvSpPr>
          <p:cNvPr id="7173" name="Téglalap 4"/>
          <p:cNvSpPr>
            <a:spLocks noChangeArrowheads="1"/>
          </p:cNvSpPr>
          <p:nvPr/>
        </p:nvSpPr>
        <p:spPr bwMode="auto">
          <a:xfrm>
            <a:off x="6021983" y="6021288"/>
            <a:ext cx="30622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b="1" dirty="0"/>
              <a:t> </a:t>
            </a:r>
            <a:endParaRPr lang="hu-HU" alt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869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107504" y="980728"/>
            <a:ext cx="9036496" cy="792088"/>
          </a:xfrm>
        </p:spPr>
        <p:txBody>
          <a:bodyPr>
            <a:noAutofit/>
          </a:bodyPr>
          <a:lstStyle/>
          <a:p>
            <a:r>
              <a:rPr lang="hu-HU" sz="3000" b="1" dirty="0"/>
              <a:t>B</a:t>
            </a:r>
            <a:r>
              <a:rPr lang="hu-HU" sz="3000" b="1" dirty="0" smtClean="0"/>
              <a:t>aromfi állatjóléti támogatás </a:t>
            </a:r>
            <a:r>
              <a:rPr lang="hu-HU" sz="3000" b="1" dirty="0"/>
              <a:t/>
            </a:r>
            <a:br>
              <a:rPr lang="hu-HU" sz="3000" b="1" dirty="0"/>
            </a:br>
            <a:endParaRPr lang="hu-HU" sz="25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886003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endParaRPr lang="hu-HU" sz="900" b="1" dirty="0" smtClean="0"/>
          </a:p>
          <a:p>
            <a:pPr marL="0" lvl="0" indent="0" algn="just">
              <a:buNone/>
            </a:pPr>
            <a:r>
              <a:rPr lang="hu-HU" b="1" dirty="0" smtClean="0"/>
              <a:t>2016</a:t>
            </a:r>
            <a:r>
              <a:rPr lang="hu-HU" b="1" dirty="0"/>
              <a:t>. évi keretösszeg:   		</a:t>
            </a:r>
            <a:r>
              <a:rPr lang="hu-HU" b="1" dirty="0" smtClean="0"/>
              <a:t>12,0 </a:t>
            </a:r>
            <a:r>
              <a:rPr lang="hu-HU" b="1" dirty="0"/>
              <a:t>Mrd Ft</a:t>
            </a:r>
          </a:p>
          <a:p>
            <a:pPr marL="0" lvl="0" indent="0" algn="just">
              <a:buNone/>
            </a:pPr>
            <a:r>
              <a:rPr lang="hu-HU" b="1" dirty="0" smtClean="0"/>
              <a:t>2017</a:t>
            </a:r>
            <a:r>
              <a:rPr lang="hu-HU" b="1" dirty="0"/>
              <a:t>. évi tervezett keretösszeg:   	12,0 Mrd Ft</a:t>
            </a:r>
          </a:p>
          <a:p>
            <a:pPr marL="0" indent="0">
              <a:buNone/>
            </a:pPr>
            <a:endParaRPr lang="hu-HU" sz="900" dirty="0" smtClean="0"/>
          </a:p>
          <a:p>
            <a:r>
              <a:rPr lang="hu-HU" b="1" dirty="0"/>
              <a:t>T</a:t>
            </a:r>
            <a:r>
              <a:rPr lang="hu-HU" b="1" dirty="0" smtClean="0"/>
              <a:t>ámogatási </a:t>
            </a:r>
            <a:r>
              <a:rPr lang="hu-HU" b="1" dirty="0"/>
              <a:t>kérelem beadása: </a:t>
            </a:r>
            <a:r>
              <a:rPr lang="hu-HU" dirty="0"/>
              <a:t>támogatási évet megelőző év december 7-től december </a:t>
            </a:r>
            <a:r>
              <a:rPr lang="hu-HU" dirty="0" smtClean="0"/>
              <a:t>31-ig.</a:t>
            </a:r>
            <a:endParaRPr lang="hu-HU" dirty="0"/>
          </a:p>
          <a:p>
            <a:r>
              <a:rPr lang="hu-HU" dirty="0"/>
              <a:t>K</a:t>
            </a:r>
            <a:r>
              <a:rPr lang="hu-HU" dirty="0" smtClean="0"/>
              <a:t>ifizetési </a:t>
            </a:r>
            <a:r>
              <a:rPr lang="hu-HU" dirty="0"/>
              <a:t>kérelem benyújtása: a negyedévet követő hónap utolsó </a:t>
            </a:r>
            <a:r>
              <a:rPr lang="hu-HU" dirty="0" smtClean="0"/>
              <a:t>napjáig. </a:t>
            </a:r>
            <a:endParaRPr lang="hu-HU" dirty="0"/>
          </a:p>
          <a:p>
            <a:r>
              <a:rPr lang="hu-HU" dirty="0" smtClean="0"/>
              <a:t>Kifizetés: I-III</a:t>
            </a:r>
            <a:r>
              <a:rPr lang="hu-HU" dirty="0"/>
              <a:t>. negyedévi támogatások kifizetése tárgyévben megvalósul, a IV. negyedév kifizetése átcsúszik a következő </a:t>
            </a:r>
            <a:r>
              <a:rPr lang="hu-HU" dirty="0" smtClean="0"/>
              <a:t>évre. </a:t>
            </a:r>
            <a:endParaRPr lang="hu-HU" dirty="0"/>
          </a:p>
          <a:p>
            <a:pPr lvl="0"/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97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9208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sz="3200" b="1" dirty="0"/>
              <a:t>Étkezési tojást termelő tyúkállományok, valamint tenyészbaromfi fajok állatjóléti támogatása </a:t>
            </a:r>
            <a:r>
              <a:rPr lang="hu-HU" sz="3200" b="1" dirty="0" smtClean="0"/>
              <a:t>(ÚJ)</a:t>
            </a:r>
            <a:endParaRPr lang="hu-HU" sz="3200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395536" y="2132856"/>
            <a:ext cx="8454492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altLang="hu-HU" sz="1800" b="1" dirty="0" smtClean="0">
                <a:solidFill>
                  <a:prstClr val="black"/>
                </a:solidFill>
              </a:rPr>
              <a:t>Éves</a:t>
            </a:r>
            <a:r>
              <a:rPr lang="hu-HU" altLang="hu-HU" sz="1800" dirty="0" smtClean="0">
                <a:solidFill>
                  <a:prstClr val="black"/>
                </a:solidFill>
              </a:rPr>
              <a:t> </a:t>
            </a:r>
            <a:r>
              <a:rPr lang="hu-HU" altLang="hu-HU" sz="1800" b="1" dirty="0">
                <a:solidFill>
                  <a:prstClr val="black"/>
                </a:solidFill>
              </a:rPr>
              <a:t>keretösszeg: 		1,2 Mrd </a:t>
            </a:r>
            <a:r>
              <a:rPr lang="hu-HU" altLang="hu-HU" sz="1800" b="1" dirty="0" smtClean="0">
                <a:solidFill>
                  <a:prstClr val="black"/>
                </a:solidFill>
              </a:rPr>
              <a:t>Ft</a:t>
            </a:r>
            <a:endParaRPr lang="hu-HU" altLang="hu-HU" sz="1800" b="1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altLang="hu-HU" sz="1800" dirty="0" smtClean="0">
                <a:solidFill>
                  <a:prstClr val="black"/>
                </a:solidFill>
              </a:rPr>
              <a:t>A </a:t>
            </a:r>
            <a:r>
              <a:rPr lang="hu-HU" altLang="hu-HU" sz="1800" dirty="0">
                <a:solidFill>
                  <a:prstClr val="black"/>
                </a:solidFill>
              </a:rPr>
              <a:t>támogatás egy </a:t>
            </a:r>
            <a:r>
              <a:rPr lang="hu-HU" altLang="hu-HU" sz="1800" dirty="0" smtClean="0">
                <a:solidFill>
                  <a:prstClr val="black"/>
                </a:solidFill>
              </a:rPr>
              <a:t>állományra évente egy alkalommal, állategység alapján igényelhető.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altLang="hu-HU" sz="1800" dirty="0">
                <a:solidFill>
                  <a:prstClr val="black"/>
                </a:solidFill>
              </a:rPr>
              <a:t>A támogatás mértéke </a:t>
            </a:r>
            <a:r>
              <a:rPr lang="hu-HU" altLang="hu-HU" sz="1800" dirty="0" smtClean="0">
                <a:solidFill>
                  <a:prstClr val="black"/>
                </a:solidFill>
              </a:rPr>
              <a:t>állategységenként </a:t>
            </a:r>
            <a:endParaRPr lang="hu-HU" altLang="hu-HU" sz="18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altLang="hu-HU" sz="1800" dirty="0" smtClean="0">
                <a:solidFill>
                  <a:prstClr val="black"/>
                </a:solidFill>
              </a:rPr>
              <a:t>	a</a:t>
            </a:r>
            <a:r>
              <a:rPr lang="hu-HU" altLang="hu-HU" sz="1800" dirty="0">
                <a:solidFill>
                  <a:prstClr val="black"/>
                </a:solidFill>
              </a:rPr>
              <a:t>) étkezési tojást termelő tyúk és </a:t>
            </a:r>
            <a:r>
              <a:rPr lang="hu-HU" altLang="hu-HU" sz="1800" dirty="0" err="1">
                <a:solidFill>
                  <a:prstClr val="black"/>
                </a:solidFill>
              </a:rPr>
              <a:t>tenyésztyúk</a:t>
            </a:r>
            <a:r>
              <a:rPr lang="hu-HU" altLang="hu-HU" sz="1800" dirty="0">
                <a:solidFill>
                  <a:prstClr val="black"/>
                </a:solidFill>
              </a:rPr>
              <a:t> esetén </a:t>
            </a:r>
            <a:r>
              <a:rPr lang="hu-HU" altLang="hu-HU" sz="1800" dirty="0" smtClean="0">
                <a:solidFill>
                  <a:prstClr val="black"/>
                </a:solidFill>
              </a:rPr>
              <a:t>	 10 391,0 </a:t>
            </a:r>
            <a:r>
              <a:rPr lang="hu-HU" altLang="hu-HU" sz="1800" dirty="0">
                <a:solidFill>
                  <a:prstClr val="black"/>
                </a:solidFill>
              </a:rPr>
              <a:t>Ft,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altLang="hu-HU" sz="1800" dirty="0" smtClean="0">
                <a:solidFill>
                  <a:prstClr val="black"/>
                </a:solidFill>
              </a:rPr>
              <a:t>	b</a:t>
            </a:r>
            <a:r>
              <a:rPr lang="hu-HU" altLang="hu-HU" sz="1800" dirty="0">
                <a:solidFill>
                  <a:prstClr val="black"/>
                </a:solidFill>
              </a:rPr>
              <a:t>) </a:t>
            </a:r>
            <a:r>
              <a:rPr lang="hu-HU" altLang="hu-HU" sz="1800" dirty="0" err="1">
                <a:solidFill>
                  <a:prstClr val="black"/>
                </a:solidFill>
              </a:rPr>
              <a:t>tenyészliba</a:t>
            </a:r>
            <a:r>
              <a:rPr lang="hu-HU" altLang="hu-HU" sz="1800" dirty="0">
                <a:solidFill>
                  <a:prstClr val="black"/>
                </a:solidFill>
              </a:rPr>
              <a:t> esetén </a:t>
            </a:r>
            <a:r>
              <a:rPr lang="hu-HU" altLang="hu-HU" sz="1800" dirty="0" smtClean="0">
                <a:solidFill>
                  <a:prstClr val="black"/>
                </a:solidFill>
              </a:rPr>
              <a:t>		                                   7 </a:t>
            </a:r>
            <a:r>
              <a:rPr lang="hu-HU" altLang="hu-HU" sz="1800" dirty="0">
                <a:solidFill>
                  <a:prstClr val="black"/>
                </a:solidFill>
              </a:rPr>
              <a:t>903,2 Ft,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altLang="hu-HU" sz="1800" dirty="0" smtClean="0">
                <a:solidFill>
                  <a:prstClr val="black"/>
                </a:solidFill>
              </a:rPr>
              <a:t>	c</a:t>
            </a:r>
            <a:r>
              <a:rPr lang="hu-HU" altLang="hu-HU" sz="1800" dirty="0">
                <a:solidFill>
                  <a:prstClr val="black"/>
                </a:solidFill>
              </a:rPr>
              <a:t>) </a:t>
            </a:r>
            <a:r>
              <a:rPr lang="hu-HU" altLang="hu-HU" sz="1800" dirty="0" err="1">
                <a:solidFill>
                  <a:prstClr val="black"/>
                </a:solidFill>
              </a:rPr>
              <a:t>tenyészkacsa</a:t>
            </a:r>
            <a:r>
              <a:rPr lang="hu-HU" altLang="hu-HU" sz="1800" dirty="0">
                <a:solidFill>
                  <a:prstClr val="black"/>
                </a:solidFill>
              </a:rPr>
              <a:t> esetén </a:t>
            </a:r>
            <a:r>
              <a:rPr lang="hu-HU" altLang="hu-HU" sz="1800" dirty="0" smtClean="0">
                <a:solidFill>
                  <a:prstClr val="black"/>
                </a:solidFill>
              </a:rPr>
              <a:t>                                                              9 181,0 </a:t>
            </a:r>
            <a:r>
              <a:rPr lang="hu-HU" altLang="hu-HU" sz="1800" dirty="0">
                <a:solidFill>
                  <a:prstClr val="black"/>
                </a:solidFill>
              </a:rPr>
              <a:t>Ft,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altLang="hu-HU" sz="1800" dirty="0" smtClean="0">
                <a:solidFill>
                  <a:prstClr val="black"/>
                </a:solidFill>
              </a:rPr>
              <a:t>	d</a:t>
            </a:r>
            <a:r>
              <a:rPr lang="hu-HU" altLang="hu-HU" sz="1800" dirty="0">
                <a:solidFill>
                  <a:prstClr val="black"/>
                </a:solidFill>
              </a:rPr>
              <a:t>) </a:t>
            </a:r>
            <a:r>
              <a:rPr lang="hu-HU" altLang="hu-HU" sz="1800" dirty="0" err="1">
                <a:solidFill>
                  <a:prstClr val="black"/>
                </a:solidFill>
              </a:rPr>
              <a:t>tenyészpulyka</a:t>
            </a:r>
            <a:r>
              <a:rPr lang="hu-HU" altLang="hu-HU" sz="1800" dirty="0">
                <a:solidFill>
                  <a:prstClr val="black"/>
                </a:solidFill>
              </a:rPr>
              <a:t> esetén </a:t>
            </a:r>
            <a:r>
              <a:rPr lang="hu-HU" altLang="hu-HU" sz="1800" dirty="0" smtClean="0">
                <a:solidFill>
                  <a:prstClr val="black"/>
                </a:solidFill>
              </a:rPr>
              <a:t>                                                            6 </a:t>
            </a:r>
            <a:r>
              <a:rPr lang="hu-HU" altLang="hu-HU" sz="1800" dirty="0">
                <a:solidFill>
                  <a:prstClr val="black"/>
                </a:solidFill>
              </a:rPr>
              <a:t>373,8 Ft</a:t>
            </a:r>
            <a:r>
              <a:rPr lang="hu-HU" altLang="hu-HU" sz="18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hu-HU" altLang="hu-HU" sz="18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altLang="hu-HU" sz="1800" b="1" dirty="0" smtClean="0">
                <a:solidFill>
                  <a:prstClr val="black"/>
                </a:solidFill>
              </a:rPr>
              <a:t>Tárgyév</a:t>
            </a:r>
            <a:r>
              <a:rPr lang="hu-HU" altLang="hu-HU" sz="1800" b="1" dirty="0">
                <a:solidFill>
                  <a:prstClr val="black"/>
                </a:solidFill>
              </a:rPr>
              <a:t>: </a:t>
            </a:r>
            <a:r>
              <a:rPr lang="hu-HU" altLang="hu-HU" sz="1800" dirty="0">
                <a:solidFill>
                  <a:prstClr val="black"/>
                </a:solidFill>
              </a:rPr>
              <a:t>adott naptári év július 1-jétől a következő naptári év június 30-áig tartó időszak</a:t>
            </a:r>
            <a:endParaRPr lang="hu-HU" altLang="hu-HU" sz="1800" dirty="0" smtClean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altLang="hu-HU" sz="1800" b="1" dirty="0" smtClean="0">
                <a:solidFill>
                  <a:prstClr val="black"/>
                </a:solidFill>
              </a:rPr>
              <a:t>Támogatási kérelem benyújtás: </a:t>
            </a:r>
            <a:r>
              <a:rPr lang="hu-HU" altLang="hu-HU" sz="1800" dirty="0" smtClean="0">
                <a:solidFill>
                  <a:prstClr val="black"/>
                </a:solidFill>
              </a:rPr>
              <a:t>tárgyévet </a:t>
            </a:r>
            <a:r>
              <a:rPr lang="hu-HU" altLang="hu-HU" sz="1800" dirty="0">
                <a:solidFill>
                  <a:prstClr val="black"/>
                </a:solidFill>
              </a:rPr>
              <a:t>megelőző év </a:t>
            </a:r>
            <a:r>
              <a:rPr lang="hu-HU" altLang="hu-HU" sz="1800" b="1" dirty="0">
                <a:solidFill>
                  <a:prstClr val="black"/>
                </a:solidFill>
              </a:rPr>
              <a:t>június 1-jétől június </a:t>
            </a:r>
            <a:r>
              <a:rPr lang="hu-HU" altLang="hu-HU" sz="1800" b="1" dirty="0" smtClean="0">
                <a:solidFill>
                  <a:prstClr val="black"/>
                </a:solidFill>
              </a:rPr>
              <a:t>30-áig.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altLang="hu-HU" sz="1800" b="1" dirty="0" smtClean="0">
                <a:solidFill>
                  <a:prstClr val="black"/>
                </a:solidFill>
              </a:rPr>
              <a:t>Kifizetési kérelem benyújtása: </a:t>
            </a:r>
            <a:r>
              <a:rPr lang="hu-HU" altLang="hu-HU" sz="1800" dirty="0">
                <a:solidFill>
                  <a:prstClr val="black"/>
                </a:solidFill>
              </a:rPr>
              <a:t>tárgyévet követő év július 1-jétől július </a:t>
            </a:r>
            <a:r>
              <a:rPr lang="hu-HU" altLang="hu-HU" sz="1800" dirty="0" smtClean="0">
                <a:solidFill>
                  <a:prstClr val="black"/>
                </a:solidFill>
              </a:rPr>
              <a:t>31-ig.</a:t>
            </a:r>
            <a:endParaRPr lang="hu-HU" altLang="hu-HU" sz="1800" dirty="0">
              <a:solidFill>
                <a:prstClr val="black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altLang="hu-HU" sz="1800" dirty="0">
                <a:solidFill>
                  <a:prstClr val="black"/>
                </a:solidFill>
              </a:rPr>
              <a:t>	</a:t>
            </a:r>
            <a:endParaRPr lang="hu-HU" altLang="hu-HU" sz="1800" b="1" dirty="0">
              <a:solidFill>
                <a:prstClr val="black"/>
              </a:solidFill>
            </a:endParaRPr>
          </a:p>
          <a:p>
            <a:pPr marL="0" lvl="0" indent="361950">
              <a:buNone/>
            </a:pPr>
            <a:endParaRPr lang="hu-HU" altLang="hu-HU" sz="18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hu-HU" altLang="hu-HU" sz="1400" dirty="0"/>
          </a:p>
          <a:p>
            <a:pPr marL="0" indent="0">
              <a:buNone/>
            </a:pPr>
            <a:endParaRPr lang="hu-HU" altLang="hu-HU" sz="2800" dirty="0" smtClean="0"/>
          </a:p>
        </p:txBody>
      </p:sp>
      <p:sp>
        <p:nvSpPr>
          <p:cNvPr id="7173" name="Téglalap 4"/>
          <p:cNvSpPr>
            <a:spLocks noChangeArrowheads="1"/>
          </p:cNvSpPr>
          <p:nvPr/>
        </p:nvSpPr>
        <p:spPr bwMode="auto">
          <a:xfrm>
            <a:off x="6021983" y="6021288"/>
            <a:ext cx="30622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b="1" dirty="0"/>
              <a:t> </a:t>
            </a:r>
            <a:endParaRPr lang="hu-HU" alt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7498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/>
          </p:nvPr>
        </p:nvSpPr>
        <p:spPr>
          <a:xfrm>
            <a:off x="467544" y="3212976"/>
            <a:ext cx="8229600" cy="504056"/>
          </a:xfrm>
        </p:spPr>
        <p:txBody>
          <a:bodyPr>
            <a:noAutofit/>
          </a:bodyPr>
          <a:lstStyle/>
          <a:p>
            <a:r>
              <a:rPr lang="hu-HU" altLang="hu-HU" b="1" dirty="0" smtClean="0"/>
              <a:t>Piaci információk</a:t>
            </a:r>
            <a:endParaRPr lang="hu-HU" altLang="hu-HU" b="1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0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6409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3000" b="1" dirty="0" smtClean="0"/>
              <a:t>Egyéb agrártámogatások</a:t>
            </a:r>
            <a:endParaRPr lang="hu-HU" sz="3000" dirty="0"/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>
          <a:xfrm>
            <a:off x="242821" y="1916832"/>
            <a:ext cx="8892480" cy="42484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altLang="hu-HU" sz="2000" b="1" dirty="0" smtClean="0"/>
              <a:t>Állatbetegségek </a:t>
            </a:r>
            <a:r>
              <a:rPr lang="hu-HU" altLang="hu-HU" sz="2000" b="1" dirty="0"/>
              <a:t>megelőzésének és leküzdésének támogatása</a:t>
            </a:r>
          </a:p>
          <a:p>
            <a:pPr marL="0" indent="361950">
              <a:spcBef>
                <a:spcPts val="0"/>
              </a:spcBef>
              <a:buNone/>
              <a:tabLst>
                <a:tab pos="3321050" algn="l"/>
              </a:tabLst>
            </a:pPr>
            <a:r>
              <a:rPr lang="hu-HU" altLang="hu-HU" sz="2000" b="1" dirty="0" smtClean="0"/>
              <a:t>2016. </a:t>
            </a:r>
            <a:r>
              <a:rPr lang="hu-HU" altLang="hu-HU" sz="2000" b="1" dirty="0"/>
              <a:t>évi </a:t>
            </a:r>
            <a:r>
              <a:rPr lang="hu-HU" altLang="hu-HU" sz="2000" b="1" dirty="0" smtClean="0"/>
              <a:t>keretösszeg:	8,5 Mrd Ft </a:t>
            </a:r>
            <a:r>
              <a:rPr lang="hu-HU" altLang="hu-HU" sz="2000" dirty="0" smtClean="0"/>
              <a:t>(</a:t>
            </a:r>
            <a:r>
              <a:rPr lang="nn-NO" altLang="hu-HU" sz="2000" dirty="0" smtClean="0"/>
              <a:t>baromfi</a:t>
            </a:r>
            <a:r>
              <a:rPr lang="hu-HU" altLang="hu-HU" sz="2000" dirty="0" smtClean="0"/>
              <a:t>: 2,5</a:t>
            </a:r>
            <a:r>
              <a:rPr lang="nn-NO" altLang="hu-HU" sz="2000" dirty="0" smtClean="0"/>
              <a:t> </a:t>
            </a:r>
            <a:r>
              <a:rPr lang="nn-NO" altLang="hu-HU" sz="2000" dirty="0"/>
              <a:t>Mrd </a:t>
            </a:r>
            <a:r>
              <a:rPr lang="nn-NO" altLang="hu-HU" sz="2000" dirty="0" smtClean="0"/>
              <a:t>Ft</a:t>
            </a:r>
            <a:r>
              <a:rPr lang="hu-HU" altLang="hu-HU" sz="2000" dirty="0"/>
              <a:t>, egyéb </a:t>
            </a:r>
            <a:r>
              <a:rPr lang="hu-HU" altLang="hu-HU" sz="2000" dirty="0" smtClean="0"/>
              <a:t>ágazat: 6,0 	Mrd Ft)</a:t>
            </a:r>
          </a:p>
          <a:p>
            <a:pPr marL="0" lvl="0" indent="361950">
              <a:spcBef>
                <a:spcPts val="0"/>
              </a:spcBef>
              <a:spcAft>
                <a:spcPts val="1200"/>
              </a:spcAft>
              <a:buNone/>
              <a:tabLst>
                <a:tab pos="3321050" algn="l"/>
              </a:tabLst>
            </a:pPr>
            <a:r>
              <a:rPr lang="hu-HU" altLang="hu-HU" sz="2000" b="1" dirty="0" smtClean="0">
                <a:solidFill>
                  <a:prstClr val="black"/>
                </a:solidFill>
              </a:rPr>
              <a:t>2017. </a:t>
            </a:r>
            <a:r>
              <a:rPr lang="hu-HU" altLang="hu-HU" sz="2000" b="1" dirty="0">
                <a:solidFill>
                  <a:prstClr val="black"/>
                </a:solidFill>
              </a:rPr>
              <a:t>évi </a:t>
            </a:r>
            <a:r>
              <a:rPr lang="hu-HU" altLang="hu-HU" sz="2000" b="1" dirty="0" smtClean="0">
                <a:solidFill>
                  <a:prstClr val="black"/>
                </a:solidFill>
              </a:rPr>
              <a:t>tervezett keretösszeg: </a:t>
            </a:r>
            <a:r>
              <a:rPr lang="hu-HU" altLang="hu-HU" sz="2000" b="1" dirty="0" smtClean="0"/>
              <a:t>10,0 </a:t>
            </a:r>
            <a:r>
              <a:rPr lang="hu-HU" altLang="hu-HU" sz="2000" b="1" dirty="0"/>
              <a:t>Mrd Ft </a:t>
            </a:r>
            <a:r>
              <a:rPr lang="hu-HU" altLang="hu-HU" sz="2000" dirty="0" smtClean="0">
                <a:solidFill>
                  <a:prstClr val="black"/>
                </a:solidFill>
              </a:rPr>
              <a:t>(</a:t>
            </a:r>
            <a:r>
              <a:rPr lang="nn-NO" altLang="hu-HU" sz="2000" dirty="0" smtClean="0">
                <a:solidFill>
                  <a:prstClr val="black"/>
                </a:solidFill>
              </a:rPr>
              <a:t>baromfi</a:t>
            </a:r>
            <a:r>
              <a:rPr lang="hu-HU" altLang="hu-HU" sz="2000" dirty="0" smtClean="0">
                <a:solidFill>
                  <a:prstClr val="black"/>
                </a:solidFill>
              </a:rPr>
              <a:t> 2,5</a:t>
            </a:r>
            <a:r>
              <a:rPr lang="nn-NO" altLang="hu-HU" sz="2000" dirty="0" smtClean="0">
                <a:solidFill>
                  <a:prstClr val="black"/>
                </a:solidFill>
              </a:rPr>
              <a:t> </a:t>
            </a:r>
            <a:r>
              <a:rPr lang="nn-NO" altLang="hu-HU" sz="2000" dirty="0">
                <a:solidFill>
                  <a:prstClr val="black"/>
                </a:solidFill>
              </a:rPr>
              <a:t>Mrd </a:t>
            </a:r>
            <a:r>
              <a:rPr lang="nn-NO" altLang="hu-HU" sz="2000" dirty="0" smtClean="0">
                <a:solidFill>
                  <a:prstClr val="black"/>
                </a:solidFill>
              </a:rPr>
              <a:t>Ft</a:t>
            </a:r>
            <a:r>
              <a:rPr lang="hu-HU" altLang="hu-HU" sz="2000" dirty="0" smtClean="0">
                <a:solidFill>
                  <a:prstClr val="black"/>
                </a:solidFill>
              </a:rPr>
              <a:t>, egyéb ágazat: 	7,5 </a:t>
            </a:r>
            <a:r>
              <a:rPr lang="hu-HU" altLang="hu-HU" sz="2000" dirty="0">
                <a:solidFill>
                  <a:prstClr val="black"/>
                </a:solidFill>
              </a:rPr>
              <a:t>Mrd </a:t>
            </a:r>
            <a:r>
              <a:rPr lang="hu-HU" altLang="hu-HU" sz="2000" dirty="0" smtClean="0">
                <a:solidFill>
                  <a:prstClr val="black"/>
                </a:solidFill>
              </a:rPr>
              <a:t>Ft)</a:t>
            </a:r>
            <a:endParaRPr lang="hu-HU" altLang="hu-HU" sz="20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hu-HU" altLang="hu-HU" sz="2000" b="1" dirty="0" smtClean="0"/>
              <a:t>Állati </a:t>
            </a:r>
            <a:r>
              <a:rPr lang="hu-HU" altLang="hu-HU" sz="2000" b="1" dirty="0"/>
              <a:t>hulla elszállításának és ártalmatlanításának támogatása</a:t>
            </a:r>
          </a:p>
          <a:p>
            <a:pPr marL="0" indent="361950">
              <a:spcBef>
                <a:spcPts val="0"/>
              </a:spcBef>
              <a:buNone/>
            </a:pPr>
            <a:r>
              <a:rPr lang="hu-HU" altLang="hu-HU" sz="2000" dirty="0" smtClean="0"/>
              <a:t>2016. évi keretösszeg:  		3,6 Mrd Ft</a:t>
            </a:r>
          </a:p>
          <a:p>
            <a:pPr marL="0" lvl="0" indent="361950">
              <a:spcBef>
                <a:spcPts val="0"/>
              </a:spcBef>
              <a:buNone/>
            </a:pPr>
            <a:r>
              <a:rPr lang="hu-HU" altLang="hu-HU" sz="2000" dirty="0" smtClean="0">
                <a:solidFill>
                  <a:prstClr val="black"/>
                </a:solidFill>
              </a:rPr>
              <a:t>2017. </a:t>
            </a:r>
            <a:r>
              <a:rPr lang="hu-HU" altLang="hu-HU" sz="2000" dirty="0">
                <a:solidFill>
                  <a:prstClr val="black"/>
                </a:solidFill>
              </a:rPr>
              <a:t>évi </a:t>
            </a:r>
            <a:r>
              <a:rPr lang="hu-HU" altLang="hu-HU" sz="2000" dirty="0" smtClean="0">
                <a:solidFill>
                  <a:prstClr val="black"/>
                </a:solidFill>
              </a:rPr>
              <a:t>tervezett keretösszeg</a:t>
            </a:r>
            <a:r>
              <a:rPr lang="hu-HU" altLang="hu-HU" sz="2000" dirty="0">
                <a:solidFill>
                  <a:prstClr val="black"/>
                </a:solidFill>
              </a:rPr>
              <a:t>: 	3,6 Mrd </a:t>
            </a:r>
            <a:r>
              <a:rPr lang="hu-HU" altLang="hu-HU" sz="2000" dirty="0" smtClean="0">
                <a:solidFill>
                  <a:prstClr val="black"/>
                </a:solidFill>
              </a:rPr>
              <a:t>Ft</a:t>
            </a:r>
          </a:p>
          <a:p>
            <a:pPr marL="0" lvl="0" indent="361950">
              <a:spcBef>
                <a:spcPts val="0"/>
              </a:spcBef>
              <a:buNone/>
            </a:pPr>
            <a:endParaRPr lang="hu-HU" altLang="hu-HU" sz="20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</a:pPr>
            <a:r>
              <a:rPr lang="hu-HU" altLang="hu-HU" sz="2000" b="1" dirty="0" smtClean="0"/>
              <a:t>Tenyésztésszervezés </a:t>
            </a:r>
            <a:r>
              <a:rPr lang="hu-HU" altLang="hu-HU" sz="2000" b="1" dirty="0"/>
              <a:t>támogatása (állattenyésztési feladatok támogatása)</a:t>
            </a:r>
          </a:p>
          <a:p>
            <a:pPr marL="0" lvl="0" indent="441325">
              <a:spcBef>
                <a:spcPts val="0"/>
              </a:spcBef>
              <a:buNone/>
            </a:pPr>
            <a:r>
              <a:rPr lang="hu-HU" altLang="hu-HU" sz="2000" dirty="0" smtClean="0">
                <a:solidFill>
                  <a:prstClr val="black"/>
                </a:solidFill>
              </a:rPr>
              <a:t>2016</a:t>
            </a:r>
            <a:r>
              <a:rPr lang="hu-HU" altLang="hu-HU" sz="2000" dirty="0">
                <a:solidFill>
                  <a:prstClr val="black"/>
                </a:solidFill>
              </a:rPr>
              <a:t>. évi keretösszeg: 	</a:t>
            </a:r>
            <a:r>
              <a:rPr lang="hu-HU" altLang="hu-HU" sz="2000" dirty="0" smtClean="0">
                <a:solidFill>
                  <a:prstClr val="black"/>
                </a:solidFill>
              </a:rPr>
              <a:t>	960,0 </a:t>
            </a:r>
            <a:r>
              <a:rPr lang="hu-HU" altLang="hu-HU" sz="2000" dirty="0">
                <a:solidFill>
                  <a:prstClr val="black"/>
                </a:solidFill>
              </a:rPr>
              <a:t>millió </a:t>
            </a:r>
            <a:r>
              <a:rPr lang="hu-HU" altLang="hu-HU" sz="2000" dirty="0" smtClean="0">
                <a:solidFill>
                  <a:prstClr val="black"/>
                </a:solidFill>
              </a:rPr>
              <a:t>Ft</a:t>
            </a:r>
          </a:p>
          <a:p>
            <a:pPr marL="0" lvl="0" indent="441325">
              <a:spcBef>
                <a:spcPts val="0"/>
              </a:spcBef>
              <a:buNone/>
            </a:pPr>
            <a:r>
              <a:rPr lang="da-DK" altLang="hu-HU" sz="2000" dirty="0" smtClean="0">
                <a:solidFill>
                  <a:prstClr val="black"/>
                </a:solidFill>
              </a:rPr>
              <a:t>201</a:t>
            </a:r>
            <a:r>
              <a:rPr lang="hu-HU" altLang="hu-HU" sz="2000" dirty="0" smtClean="0">
                <a:solidFill>
                  <a:prstClr val="black"/>
                </a:solidFill>
              </a:rPr>
              <a:t>7</a:t>
            </a:r>
            <a:r>
              <a:rPr lang="da-DK" altLang="hu-HU" sz="2000" dirty="0" smtClean="0">
                <a:solidFill>
                  <a:prstClr val="black"/>
                </a:solidFill>
              </a:rPr>
              <a:t>. </a:t>
            </a:r>
            <a:r>
              <a:rPr lang="da-DK" altLang="hu-HU" sz="2000" dirty="0">
                <a:solidFill>
                  <a:prstClr val="black"/>
                </a:solidFill>
              </a:rPr>
              <a:t>évi </a:t>
            </a:r>
            <a:r>
              <a:rPr lang="hu-HU" altLang="hu-HU" sz="2000" dirty="0" smtClean="0">
                <a:solidFill>
                  <a:prstClr val="black"/>
                </a:solidFill>
              </a:rPr>
              <a:t>tervezett </a:t>
            </a:r>
            <a:r>
              <a:rPr lang="da-DK" altLang="hu-HU" sz="2000" dirty="0" smtClean="0">
                <a:solidFill>
                  <a:prstClr val="black"/>
                </a:solidFill>
              </a:rPr>
              <a:t>keretösszeg</a:t>
            </a:r>
            <a:r>
              <a:rPr lang="da-DK" altLang="hu-HU" sz="2000" dirty="0">
                <a:solidFill>
                  <a:prstClr val="black"/>
                </a:solidFill>
              </a:rPr>
              <a:t>: </a:t>
            </a:r>
            <a:r>
              <a:rPr lang="hu-HU" altLang="hu-HU" sz="2000" dirty="0" smtClean="0">
                <a:solidFill>
                  <a:prstClr val="black"/>
                </a:solidFill>
              </a:rPr>
              <a:t>	1,3 Mrd</a:t>
            </a:r>
            <a:r>
              <a:rPr lang="da-DK" altLang="hu-HU" sz="2000" dirty="0" smtClean="0">
                <a:solidFill>
                  <a:prstClr val="black"/>
                </a:solidFill>
              </a:rPr>
              <a:t> </a:t>
            </a:r>
            <a:r>
              <a:rPr lang="da-DK" altLang="hu-HU" sz="2000" dirty="0">
                <a:solidFill>
                  <a:prstClr val="black"/>
                </a:solidFill>
              </a:rPr>
              <a:t>Ft</a:t>
            </a:r>
          </a:p>
          <a:p>
            <a:pPr marL="0" lvl="0" indent="441325">
              <a:spcBef>
                <a:spcPts val="0"/>
              </a:spcBef>
              <a:buNone/>
            </a:pPr>
            <a:endParaRPr lang="hu-HU" altLang="hu-HU" sz="2000" b="1" dirty="0" smtClean="0">
              <a:solidFill>
                <a:prstClr val="black"/>
              </a:solidFill>
            </a:endParaRPr>
          </a:p>
          <a:p>
            <a:pPr marL="0" lvl="0" indent="88900">
              <a:spcBef>
                <a:spcPts val="0"/>
              </a:spcBef>
              <a:buNone/>
            </a:pPr>
            <a:endParaRPr lang="hu-HU" altLang="hu-HU" sz="1800" b="1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hu-HU" altLang="hu-HU" sz="6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6842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Szövegdoboz 1"/>
          <p:cNvSpPr txBox="1">
            <a:spLocks noChangeArrowheads="1"/>
          </p:cNvSpPr>
          <p:nvPr/>
        </p:nvSpPr>
        <p:spPr bwMode="auto">
          <a:xfrm>
            <a:off x="0" y="980728"/>
            <a:ext cx="88566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hu-HU" altLang="hu-HU" sz="3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Az ágazati eredmény alakulása</a:t>
            </a:r>
          </a:p>
        </p:txBody>
      </p:sp>
      <p:sp>
        <p:nvSpPr>
          <p:cNvPr id="7" name="Téglalap 4"/>
          <p:cNvSpPr>
            <a:spLocks noChangeArrowheads="1"/>
          </p:cNvSpPr>
          <p:nvPr/>
        </p:nvSpPr>
        <p:spPr bwMode="auto">
          <a:xfrm>
            <a:off x="151917" y="6453336"/>
            <a:ext cx="40600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</a:t>
            </a:r>
            <a:r>
              <a:rPr lang="hu-HU" altLang="hu-H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 Tesztüzemi Rendszer, *2015 előzetes adat</a:t>
            </a:r>
            <a:endParaRPr lang="hu-HU" altLang="hu-H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524638"/>
              </p:ext>
            </p:extLst>
          </p:nvPr>
        </p:nvGraphicFramePr>
        <p:xfrm>
          <a:off x="323528" y="1556794"/>
          <a:ext cx="8109273" cy="4824536"/>
        </p:xfrm>
        <a:graphic>
          <a:graphicData uri="http://schemas.openxmlformats.org/drawingml/2006/table">
            <a:tbl>
              <a:tblPr/>
              <a:tblGrid>
                <a:gridCol w="1656184"/>
                <a:gridCol w="1246397"/>
                <a:gridCol w="867782"/>
                <a:gridCol w="867782"/>
                <a:gridCol w="867782"/>
                <a:gridCol w="867782"/>
                <a:gridCol w="867782"/>
                <a:gridCol w="867782"/>
              </a:tblGrid>
              <a:tr h="614303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Meghatározó árutermelő gazdaságok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0454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  <a:r>
                        <a:rPr lang="hu-HU" sz="11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Búza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52 888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124 425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98 279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108 970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107 631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Kukorica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109 290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185 224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93 676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156 802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91 666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árpa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20 162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103 751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113 752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94 891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98 757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Napraforgó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47 421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137 034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156 194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96 120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97 803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114 680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139 563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209 607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127 218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151 530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131 234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Sertéshízlalás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Ft/kg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554373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Tejtermelés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Ft/tehén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164 346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241 059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214 981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279 438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330 212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179 232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474">
                <a:tc>
                  <a:txBody>
                    <a:bodyPr/>
                    <a:lstStyle/>
                    <a:p>
                      <a:pPr algn="l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Csirkehízlalás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Ft/kg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32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854968"/>
          </a:xfrm>
        </p:spPr>
        <p:txBody>
          <a:bodyPr/>
          <a:lstStyle/>
          <a:p>
            <a:r>
              <a:rPr lang="hu-HU" b="1" dirty="0" smtClean="0"/>
              <a:t>Egyéb aktuális intézkedések</a:t>
            </a:r>
            <a:endParaRPr lang="hu-HU" b="1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2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9654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hu-HU" altLang="en-US" sz="2300" b="1" dirty="0" smtClean="0"/>
              <a:t>73,7 ezer termelő tag</a:t>
            </a:r>
            <a:r>
              <a:rPr lang="hu-HU" altLang="en-US" sz="2300" dirty="0" smtClean="0"/>
              <a:t> (kötelezően: 64,5 ezer, önkéntesen: 9,2 ezer) </a:t>
            </a:r>
          </a:p>
          <a:p>
            <a:pPr algn="just">
              <a:spcBef>
                <a:spcPts val="0"/>
              </a:spcBef>
              <a:defRPr/>
            </a:pPr>
            <a:r>
              <a:rPr lang="hu-HU" altLang="en-US" sz="2300" b="1" dirty="0" smtClean="0"/>
              <a:t>3,7 millió hektár </a:t>
            </a:r>
            <a:r>
              <a:rPr lang="hu-HU" altLang="en-US" sz="2300" dirty="0" smtClean="0"/>
              <a:t>(ebből 94% szántó; 4% ültetvény; 3% szántóföldi zöldség)</a:t>
            </a:r>
            <a:r>
              <a:rPr lang="hu-HU" altLang="en-US" sz="2300" dirty="0" smtClean="0">
                <a:solidFill>
                  <a:srgbClr val="FF0000"/>
                </a:solidFill>
              </a:rPr>
              <a:t> </a:t>
            </a:r>
            <a:endParaRPr lang="hu-HU" altLang="en-US" sz="2300" i="1" dirty="0" smtClean="0"/>
          </a:p>
          <a:p>
            <a:pPr algn="just">
              <a:spcBef>
                <a:spcPts val="0"/>
              </a:spcBef>
              <a:defRPr/>
            </a:pPr>
            <a:r>
              <a:rPr lang="hu-HU" altLang="en-US" sz="2300" dirty="0" smtClean="0"/>
              <a:t>4,19 Mrd Ft termelői hozzájárulás </a:t>
            </a:r>
            <a:r>
              <a:rPr lang="hu-HU" altLang="en-US" sz="2300" i="1" dirty="0" smtClean="0"/>
              <a:t>(2011: 2,11 Mrd Ft) +</a:t>
            </a:r>
            <a:r>
              <a:rPr lang="hu-HU" altLang="en-US" sz="2300" dirty="0" smtClean="0"/>
              <a:t> legalább ugyanekkora összegben állami hozzájárulás </a:t>
            </a:r>
            <a:r>
              <a:rPr lang="hu-HU" altLang="en-US" sz="2300" dirty="0" smtClean="0">
                <a:sym typeface="Wingdings"/>
              </a:rPr>
              <a:t> </a:t>
            </a:r>
            <a:r>
              <a:rPr lang="hu-HU" altLang="en-US" sz="2300" b="1" dirty="0" smtClean="0"/>
              <a:t>8,49 Mrd Ft</a:t>
            </a:r>
            <a:endParaRPr lang="hu-HU" altLang="en-US" sz="2300" dirty="0" smtClean="0"/>
          </a:p>
          <a:p>
            <a:pPr lvl="1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hu-HU" altLang="en-US" sz="2300" dirty="0" smtClean="0"/>
              <a:t>szántó (10 ha ≤): 1.000 Ft/ha</a:t>
            </a:r>
          </a:p>
          <a:p>
            <a:pPr lvl="1" algn="just" eaLnBrk="1" hangingPunct="1">
              <a:spcBef>
                <a:spcPts val="0"/>
              </a:spcBef>
              <a:buFontTx/>
              <a:buChar char="-"/>
              <a:defRPr/>
            </a:pPr>
            <a:r>
              <a:rPr lang="hu-HU" altLang="en-US" sz="2300" dirty="0" smtClean="0"/>
              <a:t>ültetvény (1 ha ≤), szántóföldi zöldség (5 ha ≤): 3.000 Ft/ha</a:t>
            </a:r>
          </a:p>
          <a:p>
            <a:pPr algn="just">
              <a:spcBef>
                <a:spcPts val="0"/>
              </a:spcBef>
              <a:defRPr/>
            </a:pPr>
            <a:r>
              <a:rPr lang="hu-HU" altLang="en-US" sz="2300" b="1" dirty="0" smtClean="0"/>
              <a:t>2016 márciusában 21,7 Mrd Ft </a:t>
            </a:r>
            <a:r>
              <a:rPr lang="hu-HU" altLang="en-US" sz="2300" dirty="0" smtClean="0"/>
              <a:t>állt rendelkezésre a </a:t>
            </a:r>
            <a:r>
              <a:rPr lang="hu-HU" altLang="en-US" sz="2300" b="1" dirty="0" smtClean="0"/>
              <a:t>Kárenyhítési Alapban</a:t>
            </a:r>
            <a:r>
              <a:rPr lang="hu-HU" altLang="en-US" sz="2300" dirty="0" smtClean="0"/>
              <a:t> mintegy 3.300 jogosult megsegítésére </a:t>
            </a:r>
            <a:r>
              <a:rPr lang="hu-HU" altLang="en-US" sz="2300" i="1" dirty="0" smtClean="0"/>
              <a:t>(jogos igény ~6 Mrd Ft</a:t>
            </a:r>
            <a:r>
              <a:rPr lang="hu-HU" altLang="en-US" sz="2300" i="1" dirty="0"/>
              <a:t> </a:t>
            </a:r>
            <a:r>
              <a:rPr lang="hu-HU" altLang="en-US" sz="2300" i="1" dirty="0" smtClean="0"/>
              <a:t>volt)</a:t>
            </a:r>
          </a:p>
          <a:p>
            <a:pPr algn="just">
              <a:spcBef>
                <a:spcPts val="0"/>
              </a:spcBef>
              <a:defRPr/>
            </a:pPr>
            <a:r>
              <a:rPr lang="hu-HU" altLang="en-US" sz="2300" b="1" dirty="0" smtClean="0"/>
              <a:t>2017 márciusában </a:t>
            </a:r>
            <a:r>
              <a:rPr lang="hu-HU" altLang="en-US" sz="2300" b="1" dirty="0" smtClean="0">
                <a:sym typeface="Wingdings"/>
              </a:rPr>
              <a:t> </a:t>
            </a:r>
            <a:r>
              <a:rPr lang="hu-HU" altLang="en-US" sz="2300" b="1" dirty="0" smtClean="0"/>
              <a:t>24 Mrd Ft</a:t>
            </a:r>
            <a:r>
              <a:rPr lang="hu-HU" altLang="en-US" sz="2300" dirty="0" smtClean="0"/>
              <a:t> áll rendelkezésre a 2016. kárenyhítési év kárainak rendezésére.</a:t>
            </a:r>
          </a:p>
        </p:txBody>
      </p:sp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7606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altLang="en-US" sz="3000" b="1" dirty="0" smtClean="0"/>
              <a:t>2016. </a:t>
            </a:r>
            <a:r>
              <a:rPr lang="hu-HU" altLang="en-US" sz="3000" b="1" dirty="0"/>
              <a:t>é</a:t>
            </a:r>
            <a:r>
              <a:rPr lang="hu-HU" altLang="en-US" sz="3000" b="1" dirty="0" smtClean="0"/>
              <a:t>vi kárenyhítési év számokban</a:t>
            </a:r>
            <a:endParaRPr lang="hu-HU" altLang="en-US" sz="3000" b="1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19468"/>
              </p:ext>
            </p:extLst>
          </p:nvPr>
        </p:nvGraphicFramePr>
        <p:xfrm>
          <a:off x="395536" y="1772816"/>
          <a:ext cx="8424935" cy="4536510"/>
        </p:xfrm>
        <a:graphic>
          <a:graphicData uri="http://schemas.openxmlformats.org/drawingml/2006/table">
            <a:tbl>
              <a:tblPr firstRow="1" firstCol="1" bandRow="1"/>
              <a:tblGrid>
                <a:gridCol w="3157342"/>
                <a:gridCol w="2328103"/>
                <a:gridCol w="2939490"/>
              </a:tblGrid>
              <a:tr h="41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Kártípus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Darab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Hektár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Mezőgazdasági árvízkár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97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Aszálykár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51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727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Belvízkár</a:t>
                      </a:r>
                      <a:endParaRPr lang="hu-HU" sz="2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450</a:t>
                      </a:r>
                      <a:endParaRPr lang="hu-HU" sz="24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hu-HU" sz="24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767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Felhőszakadáskár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171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3 061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Jégesőkár</a:t>
                      </a:r>
                      <a:endParaRPr lang="hu-HU" sz="2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hu-HU" sz="24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903</a:t>
                      </a:r>
                      <a:endParaRPr lang="hu-HU" sz="24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48 072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Őszi fagykár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116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Tavaszi fagykár</a:t>
                      </a:r>
                      <a:endParaRPr lang="hu-HU" sz="2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hu-HU" sz="24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531</a:t>
                      </a:r>
                      <a:endParaRPr lang="hu-HU" sz="24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43 460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Téli fagykár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557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Viharkár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690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16 497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u-HU" sz="2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852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130 354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7200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u-HU" sz="3000" b="1" kern="100" dirty="0" smtClean="0">
                <a:latin typeface="Times New Roman"/>
                <a:ea typeface="Times New Roman"/>
                <a:cs typeface="Times New Roman"/>
              </a:rPr>
              <a:t>Kárbejelentések országosan</a:t>
            </a:r>
            <a:r>
              <a:rPr lang="hu-HU" sz="2500" b="1" kern="1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hu-HU" sz="2500" b="1" kern="100" dirty="0" smtClean="0">
                <a:latin typeface="Times New Roman"/>
                <a:ea typeface="Times New Roman"/>
                <a:cs typeface="Times New Roman"/>
              </a:rPr>
            </a:br>
            <a:r>
              <a:rPr lang="hu-HU" sz="2000" b="1" kern="100" dirty="0" smtClean="0">
                <a:latin typeface="Times New Roman"/>
                <a:ea typeface="Times New Roman"/>
                <a:cs typeface="Times New Roman"/>
              </a:rPr>
              <a:t>(2016. kárenyhítési évben 08.30-ig)</a:t>
            </a:r>
            <a:endParaRPr lang="hu-HU" altLang="en-US" sz="20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5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51125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400" dirty="0" smtClean="0"/>
              <a:t>Az </a:t>
            </a:r>
            <a:r>
              <a:rPr lang="hu-HU" sz="2400" b="1" dirty="0" smtClean="0"/>
              <a:t>Agrár Széchenyi Kártya Folyószámlahitel (ASZK)</a:t>
            </a:r>
            <a:r>
              <a:rPr lang="hu-HU" sz="2400" dirty="0" smtClean="0"/>
              <a:t>:</a:t>
            </a:r>
          </a:p>
          <a:p>
            <a:pPr marL="342900" lvl="1" indent="-3429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000" b="1" dirty="0"/>
              <a:t>Maximális hitelösszeg már 50 millió </a:t>
            </a:r>
            <a:r>
              <a:rPr lang="hu-HU" sz="2000" b="1" dirty="0" smtClean="0"/>
              <a:t>Ft</a:t>
            </a:r>
            <a:r>
              <a:rPr lang="hu-HU" sz="2000" dirty="0"/>
              <a:t>, a hitelösszeg 500 ezer </a:t>
            </a:r>
            <a:r>
              <a:rPr lang="hu-HU" sz="2000" dirty="0" smtClean="0"/>
              <a:t>Ft-tól </a:t>
            </a:r>
            <a:r>
              <a:rPr lang="hu-HU" sz="2000" dirty="0"/>
              <a:t>100 ezer </a:t>
            </a:r>
            <a:r>
              <a:rPr lang="hu-HU" sz="2000" dirty="0" smtClean="0"/>
              <a:t>Ft-os </a:t>
            </a:r>
            <a:r>
              <a:rPr lang="hu-HU" sz="2000" dirty="0"/>
              <a:t>lépésközzel meghatározható, </a:t>
            </a:r>
            <a:r>
              <a:rPr lang="hu-HU" sz="2000" dirty="0">
                <a:latin typeface="Times New Roman"/>
                <a:ea typeface="Times New Roman"/>
              </a:rPr>
              <a:t>a lezárt üzleti évvel nem rendelkező </a:t>
            </a:r>
            <a:r>
              <a:rPr lang="hu-HU" sz="2000" dirty="0"/>
              <a:t>fiatal mezőgazdasági termelők számára adható hitelösszeg pedig 15 millió </a:t>
            </a:r>
            <a:r>
              <a:rPr lang="hu-HU" sz="2000" dirty="0" smtClean="0"/>
              <a:t>Ft</a:t>
            </a:r>
            <a:r>
              <a:rPr lang="hu-HU" sz="20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hu-HU" sz="2000" b="1" dirty="0"/>
              <a:t>A tárgyi biztosíték nélkül felvehető hitel összege 25 </a:t>
            </a:r>
            <a:r>
              <a:rPr lang="hu-HU" sz="2000" b="1" dirty="0" smtClean="0"/>
              <a:t>millió Ft</a:t>
            </a:r>
            <a:r>
              <a:rPr lang="hu-HU" sz="2000" dirty="0"/>
              <a:t>. </a:t>
            </a:r>
            <a:endParaRPr lang="hu-HU" sz="20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hu-HU" sz="20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400" dirty="0" smtClean="0"/>
              <a:t>A </a:t>
            </a:r>
            <a:r>
              <a:rPr lang="hu-HU" sz="2400" dirty="0"/>
              <a:t>hitelhez </a:t>
            </a:r>
            <a:r>
              <a:rPr lang="hu-HU" sz="2400" b="1" dirty="0"/>
              <a:t>az FM </a:t>
            </a:r>
            <a:r>
              <a:rPr lang="hu-HU" sz="2400" dirty="0"/>
              <a:t>évi </a:t>
            </a:r>
            <a:r>
              <a:rPr lang="hu-HU" sz="2400" b="1" dirty="0"/>
              <a:t>4 százalékpontos kamattámogatást és 50%-os kezesi díj támogatást nyújt</a:t>
            </a:r>
            <a:r>
              <a:rPr lang="hu-HU" sz="2400" dirty="0"/>
              <a:t>. A </a:t>
            </a:r>
            <a:r>
              <a:rPr lang="hu-HU" sz="2400" b="1" dirty="0"/>
              <a:t>ténylegesen fizetendő kamat mértéke jelenleg: </a:t>
            </a:r>
            <a:r>
              <a:rPr lang="hu-HU" sz="2400" b="1" dirty="0" smtClean="0"/>
              <a:t>1%/</a:t>
            </a:r>
            <a:r>
              <a:rPr lang="hu-HU" sz="2400" b="1" dirty="0"/>
              <a:t>év.</a:t>
            </a:r>
            <a:r>
              <a:rPr lang="hu-HU" sz="2400" dirty="0"/>
              <a:t>  </a:t>
            </a:r>
            <a:endParaRPr lang="hu-H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hu-HU" sz="24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400" dirty="0"/>
              <a:t>2011 óta összesen 28 </a:t>
            </a:r>
            <a:r>
              <a:rPr lang="hu-HU" sz="2400" dirty="0" smtClean="0"/>
              <a:t>Mrd Ft </a:t>
            </a:r>
            <a:r>
              <a:rPr lang="hu-HU" sz="2400" dirty="0"/>
              <a:t>összegű hitelszerződés került megkötésre ASZK Folyószámlahitel formájában, ebből az egyéni gazdaságok hitelei 20 </a:t>
            </a:r>
            <a:r>
              <a:rPr lang="hu-HU" sz="2400" dirty="0" smtClean="0"/>
              <a:t>Mrd Ft-ot </a:t>
            </a:r>
            <a:r>
              <a:rPr lang="hu-HU" sz="2400" dirty="0"/>
              <a:t>(70%-os részarány) tettek ki.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2000" b="1" dirty="0" smtClean="0">
              <a:solidFill>
                <a:srgbClr val="000000"/>
              </a:solidFill>
              <a:ea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hu-HU" sz="2000" dirty="0"/>
          </a:p>
          <a:p>
            <a:pPr marL="0" indent="0" algn="just">
              <a:spcBef>
                <a:spcPts val="0"/>
              </a:spcBef>
              <a:buNone/>
            </a:pPr>
            <a:endParaRPr lang="hu-HU" sz="2000" dirty="0"/>
          </a:p>
          <a:p>
            <a:pPr marL="0" indent="0" algn="just">
              <a:spcBef>
                <a:spcPts val="0"/>
              </a:spcBef>
              <a:buNone/>
            </a:pPr>
            <a:endParaRPr lang="hu-HU" sz="2000" dirty="0"/>
          </a:p>
          <a:p>
            <a:pPr marL="0" indent="0" algn="just">
              <a:spcBef>
                <a:spcPts val="0"/>
              </a:spcBef>
              <a:buNone/>
            </a:pP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Hitelfinanszírozás</a:t>
            </a:r>
            <a:endParaRPr lang="hu-HU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4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352928" cy="47525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hu-HU" sz="2000" dirty="0" smtClean="0"/>
              <a:t>MFB </a:t>
            </a:r>
            <a:r>
              <a:rPr lang="hu-HU" sz="2000" dirty="0"/>
              <a:t>Agrár Forgóeszköz Hitelprogram 2020</a:t>
            </a:r>
          </a:p>
          <a:p>
            <a:pPr algn="just">
              <a:spcBef>
                <a:spcPts val="600"/>
              </a:spcBef>
            </a:pPr>
            <a:r>
              <a:rPr lang="hu-HU" sz="2000" dirty="0" smtClean="0"/>
              <a:t>MFB </a:t>
            </a:r>
            <a:r>
              <a:rPr lang="hu-HU" sz="2000" dirty="0"/>
              <a:t>TÉSZ Forgóeszköz Hitelprogram 2020</a:t>
            </a:r>
          </a:p>
          <a:p>
            <a:pPr algn="just">
              <a:spcBef>
                <a:spcPts val="600"/>
              </a:spcBef>
            </a:pPr>
            <a:r>
              <a:rPr lang="hu-HU" sz="2000" dirty="0" smtClean="0"/>
              <a:t>ASZK </a:t>
            </a:r>
            <a:r>
              <a:rPr lang="hu-HU" sz="2000" dirty="0"/>
              <a:t>Folyószámlahitel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000" dirty="0"/>
              <a:t>esetén a 2016. évi </a:t>
            </a:r>
            <a:r>
              <a:rPr lang="hu-HU" sz="2000" b="1" dirty="0"/>
              <a:t>tavaszi fagykárral és jégesőkárral sújtott településen </a:t>
            </a:r>
            <a:r>
              <a:rPr lang="hu-HU" sz="2000" dirty="0"/>
              <a:t>gazdálkodó, </a:t>
            </a:r>
            <a:r>
              <a:rPr lang="hu-HU" sz="2000" b="1" dirty="0"/>
              <a:t>ültetvénnyel és gyümölcsössel rendelkező termelők</a:t>
            </a:r>
            <a:r>
              <a:rPr lang="hu-HU" sz="2000" dirty="0"/>
              <a:t> </a:t>
            </a:r>
            <a:r>
              <a:rPr lang="hu-HU" sz="2000" b="1" dirty="0"/>
              <a:t>kamat- és költségmentesen igényelhetnek hitelt 2016. november 30-ig</a:t>
            </a:r>
            <a:r>
              <a:rPr lang="hu-HU" sz="2000" dirty="0"/>
              <a:t>, jelenleg 852 </a:t>
            </a:r>
            <a:r>
              <a:rPr lang="hu-HU" sz="2000" dirty="0" smtClean="0"/>
              <a:t>településen, </a:t>
            </a:r>
            <a:r>
              <a:rPr lang="hu-HU" sz="2000" dirty="0"/>
              <a:t>de tervezzük a településlista bővítését a nyári jégesőkárral érintett településekkel.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hu-HU" sz="1400" dirty="0" smtClean="0"/>
          </a:p>
          <a:p>
            <a:pPr algn="just">
              <a:spcBef>
                <a:spcPts val="600"/>
              </a:spcBef>
            </a:pPr>
            <a:r>
              <a:rPr lang="hu-HU" sz="2000" dirty="0" smtClean="0"/>
              <a:t>ASZK </a:t>
            </a:r>
            <a:r>
              <a:rPr lang="hu-HU" sz="2000" dirty="0"/>
              <a:t>Folyószámlahitel a </a:t>
            </a:r>
            <a:r>
              <a:rPr lang="hu-HU" sz="2000" b="1" dirty="0" smtClean="0"/>
              <a:t>sertés- </a:t>
            </a:r>
            <a:r>
              <a:rPr lang="hu-HU" sz="2000" b="1" dirty="0"/>
              <a:t>és tejágazat </a:t>
            </a:r>
            <a:r>
              <a:rPr lang="hu-HU" sz="2000" dirty="0"/>
              <a:t>számára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000" dirty="0"/>
              <a:t>az FM 100 százalékos kamat, költség, és kezességi díjtámogatást biztosít. A hitel 2016. december 31-ig igényelhető, futamideje egy év, összege állategységenként 500 ezer forint, de legfeljebb 50 millió forint.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Kamat- és költségmentes hitel</a:t>
            </a:r>
            <a:endParaRPr lang="hu-HU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1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54968"/>
          </a:xfrm>
        </p:spPr>
        <p:txBody>
          <a:bodyPr>
            <a:normAutofit/>
          </a:bodyPr>
          <a:lstStyle/>
          <a:p>
            <a:r>
              <a:rPr lang="hu-HU" altLang="hu-HU" sz="3600" b="1" dirty="0" smtClean="0">
                <a:solidFill>
                  <a:srgbClr val="A29061"/>
                </a:solidFill>
              </a:rPr>
              <a:t>ÁFA- csökkentés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192" y="1412776"/>
            <a:ext cx="9109808" cy="489654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hu-HU" altLang="hu-HU" sz="2400" b="1" dirty="0" smtClean="0">
                <a:ea typeface="Calibri" pitchFamily="34" charset="0"/>
              </a:rPr>
              <a:t>Eddigi lépések:</a:t>
            </a:r>
          </a:p>
          <a:p>
            <a:pPr lvl="1" algn="just">
              <a:spcBef>
                <a:spcPts val="0"/>
              </a:spcBef>
              <a:defRPr/>
            </a:pPr>
            <a:r>
              <a:rPr lang="hu-HU" altLang="hu-HU" sz="2400" dirty="0" smtClean="0">
                <a:ea typeface="Calibri" pitchFamily="34" charset="0"/>
              </a:rPr>
              <a:t>2014. január 1.: </a:t>
            </a:r>
            <a:r>
              <a:rPr lang="hu-HU" altLang="hu-HU" sz="2400" b="1" dirty="0" smtClean="0">
                <a:ea typeface="Calibri" pitchFamily="34" charset="0"/>
              </a:rPr>
              <a:t>élő- és félsertés</a:t>
            </a:r>
            <a:r>
              <a:rPr lang="hu-HU" altLang="hu-HU" sz="2400" dirty="0" smtClean="0">
                <a:ea typeface="Calibri" pitchFamily="34" charset="0"/>
              </a:rPr>
              <a:t> áfa-kulcsa 5%-ra csökkent.</a:t>
            </a:r>
          </a:p>
          <a:p>
            <a:pPr lvl="1" algn="just">
              <a:spcBef>
                <a:spcPts val="0"/>
              </a:spcBef>
              <a:defRPr/>
            </a:pPr>
            <a:r>
              <a:rPr lang="hu-HU" altLang="hu-HU" sz="2400" dirty="0" smtClean="0">
                <a:ea typeface="Calibri" pitchFamily="34" charset="0"/>
              </a:rPr>
              <a:t>2015. január 1.: </a:t>
            </a:r>
            <a:r>
              <a:rPr lang="hu-HU" altLang="hu-HU" sz="2400" b="1" dirty="0" smtClean="0">
                <a:ea typeface="Calibri" pitchFamily="34" charset="0"/>
              </a:rPr>
              <a:t>élő és vágott szarvasmarha, juh és kecske </a:t>
            </a:r>
            <a:r>
              <a:rPr lang="hu-HU" altLang="hu-HU" sz="2400" dirty="0" smtClean="0">
                <a:ea typeface="Calibri" pitchFamily="34" charset="0"/>
              </a:rPr>
              <a:t>követte.</a:t>
            </a:r>
          </a:p>
          <a:p>
            <a:pPr lvl="1" algn="just">
              <a:spcBef>
                <a:spcPts val="0"/>
              </a:spcBef>
              <a:defRPr/>
            </a:pPr>
            <a:r>
              <a:rPr lang="hu-HU" sz="2400" dirty="0" smtClean="0"/>
              <a:t>2016. január 1.:</a:t>
            </a:r>
            <a:r>
              <a:rPr lang="hu-HU" sz="2400" b="1" dirty="0" smtClean="0"/>
              <a:t> a sertés tőkehúsokkal az áfa-csökkentés eléri a fogyasztókat.</a:t>
            </a:r>
            <a:endParaRPr lang="hu-HU" sz="105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/>
              <a:t>A KSH gyorstájékoztatója szerint januárban, </a:t>
            </a:r>
            <a:r>
              <a:rPr lang="hu-HU" sz="2400" b="1" dirty="0" smtClean="0"/>
              <a:t>a sertéshús fogyasztói ára márciusban éves alapon 19,3%-kal</a:t>
            </a:r>
            <a:r>
              <a:rPr lang="hu-HU" sz="2400" dirty="0" smtClean="0"/>
              <a:t>, míg egy hónap alatt 1,8%-kal </a:t>
            </a:r>
            <a:r>
              <a:rPr lang="hu-HU" sz="2400" b="1" dirty="0" smtClean="0"/>
              <a:t>csökkent</a:t>
            </a:r>
            <a:r>
              <a:rPr lang="hu-HU" sz="24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/>
              <a:t>A meghatározó </a:t>
            </a:r>
            <a:r>
              <a:rPr lang="hu-HU" sz="2400" b="1" dirty="0" smtClean="0"/>
              <a:t>kiskereskedelmi láncok betartották az intézkedés életbelépése előtt tett vállalásaikat</a:t>
            </a:r>
            <a:r>
              <a:rPr lang="hu-HU" sz="2400" dirty="0"/>
              <a:t> </a:t>
            </a:r>
            <a:r>
              <a:rPr lang="hu-HU" sz="2400" dirty="0" smtClean="0"/>
              <a:t>az árcsökkenés terén.</a:t>
            </a:r>
          </a:p>
          <a:p>
            <a:pPr algn="just">
              <a:spcBef>
                <a:spcPts val="0"/>
              </a:spcBef>
            </a:pPr>
            <a:r>
              <a:rPr lang="hu-HU" sz="2400" b="1" u="sng" dirty="0" smtClean="0">
                <a:ea typeface="Calibri" pitchFamily="34" charset="0"/>
              </a:rPr>
              <a:t>A Kormány döntése értelmében a baromfihús és a tojás mellett a friss tej is 5%-os áfa-körbe kerül 2017. január 1-jével.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854968"/>
          </a:xfrm>
        </p:spPr>
        <p:txBody>
          <a:bodyPr/>
          <a:lstStyle/>
          <a:p>
            <a:r>
              <a:rPr lang="hu-HU" b="1" dirty="0" smtClean="0"/>
              <a:t>KAP jövője - magyar érdekek</a:t>
            </a:r>
            <a:endParaRPr lang="hu-HU" b="1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26976"/>
          </a:xfrm>
        </p:spPr>
        <p:txBody>
          <a:bodyPr/>
          <a:lstStyle/>
          <a:p>
            <a:pPr lvl="0"/>
            <a:r>
              <a:rPr lang="hu-HU" sz="28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2021-2027 közötti KAP tervezésnél a következő célokat kívánjuk </a:t>
            </a:r>
            <a:r>
              <a:rPr lang="hu-HU" sz="28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érvényesíteni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988840"/>
            <a:ext cx="9036496" cy="4525963"/>
          </a:xfrm>
        </p:spPr>
        <p:txBody>
          <a:bodyPr>
            <a:noAutofit/>
          </a:bodyPr>
          <a:lstStyle/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Egy 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erős </a:t>
            </a: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kétpilléres KAP fenntartása 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pillérek </a:t>
            </a:r>
            <a:r>
              <a:rPr lang="hu-H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közötti átcsoportosíthatóság 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rugalmasságával.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Rendkívül fontos az </a:t>
            </a: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első pillér (közvetlen kifizetések) megőrzése! 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Törekedni fogunk a brit kilépés után is a 2014-2020-as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MFF-ben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EMGA-ban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az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EMVA-ban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kapott összegek megőrzésére, amelyek együttesen folyó áron 12,39 Mrd euró a 7 évre.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teljes KAP költségvetésben képviselt részarányunk megtartása (jelenleg ez 3,19%).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 kell őrizni a jelenlegi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MFF-ben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Magyarországnak juttatott teljes költségvetési keretben a KAP részarányát, amely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36,1%.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2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4056"/>
          </a:xfrm>
        </p:spPr>
        <p:txBody>
          <a:bodyPr>
            <a:noAutofit/>
          </a:bodyPr>
          <a:lstStyle/>
          <a:p>
            <a:r>
              <a:rPr lang="hu-HU" sz="3000" b="1" dirty="0"/>
              <a:t>Betakarítási adatok</a:t>
            </a:r>
            <a:endParaRPr lang="hu-HU" altLang="hu-HU" sz="3000" b="1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79512" y="6434639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NAK 2016. 08. 08.,KSH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49201"/>
              </p:ext>
            </p:extLst>
          </p:nvPr>
        </p:nvGraphicFramePr>
        <p:xfrm>
          <a:off x="611558" y="1484785"/>
          <a:ext cx="7776865" cy="5042499"/>
        </p:xfrm>
        <a:graphic>
          <a:graphicData uri="http://schemas.openxmlformats.org/drawingml/2006/table">
            <a:tbl>
              <a:tblPr/>
              <a:tblGrid>
                <a:gridCol w="2116886"/>
                <a:gridCol w="2031671"/>
                <a:gridCol w="2027188"/>
                <a:gridCol w="1601120"/>
              </a:tblGrid>
              <a:tr h="24834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Betakarított terület (1000 ha)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87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Növényfaj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2016/2015 (%)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2016/(2011-2015)  (%)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búza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966,0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93,0%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árpa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123,5%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141,7%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71,2%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88,5%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Triticale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123,0%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123,0%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Hozam (t/ha)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búza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120,7%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árpa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119,2%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114,7%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123,5%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Triticale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120,5%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127,4%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117,8%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Termésmennyiség (ezer tonna)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búza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5 232,7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árpa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411,6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129,6%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166,3%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Triticale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502,5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48342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156,6%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146,6%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98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10952"/>
          </a:xfrm>
        </p:spPr>
        <p:txBody>
          <a:bodyPr/>
          <a:lstStyle/>
          <a:p>
            <a:pPr lvl="0"/>
            <a:r>
              <a:rPr lang="hu-HU" sz="30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További magyar </a:t>
            </a:r>
            <a:r>
              <a:rPr lang="hu-HU" sz="30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érdekek </a:t>
            </a:r>
            <a:endParaRPr lang="hu-HU" sz="30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844824"/>
            <a:ext cx="9060271" cy="4525963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hu-H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kell kerülni a közvetlen támogatások </a:t>
            </a:r>
            <a:r>
              <a:rPr lang="hu-HU" sz="2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renacionalizációját</a:t>
            </a: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sz="2600" dirty="0" smtClean="0">
                <a:latin typeface="Times New Roman"/>
                <a:ea typeface="Times New Roman"/>
              </a:rPr>
              <a:t>KAP </a:t>
            </a:r>
            <a:r>
              <a:rPr lang="hu-HU" sz="2600" dirty="0">
                <a:latin typeface="Times New Roman"/>
                <a:ea typeface="Times New Roman"/>
              </a:rPr>
              <a:t>támogatási rendszerének egyszerűsítése és hatékonyabbá tétele.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Fenn kell tartani a termeléshez kötött támogatásokat is legalább </a:t>
            </a: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jelenlegi </a:t>
            </a:r>
            <a:r>
              <a:rPr lang="hu-H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forráskerettel, de célszerű lenne a támogatható ágazatok </a:t>
            </a: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bővítése.</a:t>
            </a:r>
            <a:endParaRPr lang="hu-H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EU agrárköltségvetésén belül megnövelt mozgástérre van </a:t>
            </a:r>
            <a:r>
              <a:rPr lang="hu-H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szükség a válságos </a:t>
            </a: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helyzetek gyorsabb </a:t>
            </a:r>
            <a:r>
              <a:rPr lang="hu-H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hatékonyabb kezelése érdekében.</a:t>
            </a:r>
            <a:endParaRPr lang="hu-H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Érdekszövetséget kell kialakítanunk a V4+2 tagállamokkal.</a:t>
            </a:r>
          </a:p>
          <a:p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29744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468313" y="1772816"/>
            <a:ext cx="8229600" cy="25922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b="1" dirty="0"/>
              <a:t>Köszönöm a megtisztelő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4056"/>
          </a:xfrm>
        </p:spPr>
        <p:txBody>
          <a:bodyPr>
            <a:noAutofit/>
          </a:bodyPr>
          <a:lstStyle/>
          <a:p>
            <a:r>
              <a:rPr lang="hu-HU" sz="3000" b="1" dirty="0" smtClean="0"/>
              <a:t/>
            </a:r>
            <a:br>
              <a:rPr lang="hu-HU" sz="3000" b="1" dirty="0" smtClean="0"/>
            </a:br>
            <a:r>
              <a:rPr lang="hu-HU" sz="3000" b="1" dirty="0" smtClean="0"/>
              <a:t>Őszi betakarítású növények várható terméseredményei</a:t>
            </a:r>
            <a:endParaRPr lang="hu-HU" altLang="hu-HU" sz="3000" b="1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79512" y="6434639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Forrás:  NAK, 2016 becslés</a:t>
            </a:r>
            <a:endParaRPr lang="hu-H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93874"/>
              </p:ext>
            </p:extLst>
          </p:nvPr>
        </p:nvGraphicFramePr>
        <p:xfrm>
          <a:off x="539552" y="2132856"/>
          <a:ext cx="8064896" cy="3554748"/>
        </p:xfrm>
        <a:graphic>
          <a:graphicData uri="http://schemas.openxmlformats.org/drawingml/2006/table">
            <a:tbl>
              <a:tblPr/>
              <a:tblGrid>
                <a:gridCol w="1468078"/>
                <a:gridCol w="1429947"/>
                <a:gridCol w="1134423"/>
                <a:gridCol w="2035290"/>
                <a:gridCol w="1997158"/>
              </a:tblGrid>
              <a:tr h="5927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Terület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Hozam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Termésmennyiség 2016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Termésmennyiség 2015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48A54"/>
                    </a:solidFill>
                  </a:tcPr>
                </a:tc>
              </a:tr>
              <a:tr h="56454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t/ha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tonna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</a:tr>
              <a:tr h="59277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Kukorica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9277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Napraforgó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59277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Cukorrépa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92770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Burgonya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34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>
          <a:xfrm>
            <a:off x="456406" y="908720"/>
            <a:ext cx="8229600" cy="756817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Gabonapiaci </a:t>
            </a:r>
            <a:r>
              <a:rPr lang="hu-HU" altLang="hu-HU" sz="3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kilátások 2016/2017</a:t>
            </a:r>
            <a:endParaRPr lang="hu-HU" altLang="hu-HU" sz="3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03" name="Tartalom helye 2"/>
          <p:cNvSpPr>
            <a:spLocks noGrp="1"/>
          </p:cNvSpPr>
          <p:nvPr>
            <p:ph idx="1"/>
          </p:nvPr>
        </p:nvSpPr>
        <p:spPr>
          <a:xfrm>
            <a:off x="179512" y="1666921"/>
            <a:ext cx="8424937" cy="5157192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2016/2017-es gabonapiaci évben az </a:t>
            </a: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elmúlt 5 év átlagánál jóval magasabb termésmennyiség várható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készletek magas szinten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maradnak.</a:t>
            </a:r>
          </a:p>
          <a:p>
            <a:pPr algn="just"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FAO júliusi </a:t>
            </a:r>
            <a:r>
              <a:rPr lang="hu-H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gabona ár indexe 11%-kal maradt el az egy évvel ezelőttitől.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735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millió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tonnás globális </a:t>
            </a: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búzatermés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várhatóan az </a:t>
            </a: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előző évi rekord közelében alakul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bővül a termésmennyiség Oroszországban, Ukrajnában és USA-ban, a felhasználás növekedése mellett a készletek tovább emelkedhetnek.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AZ EU néhány országában jelentős terméskiesés és minőségromlás a júliusi esők miatt.</a:t>
            </a:r>
          </a:p>
          <a:p>
            <a:pPr algn="just">
              <a:defRPr/>
            </a:pP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Erős verseny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várható a takarmánybúza, árpa és kukorica piacán.</a:t>
            </a:r>
          </a:p>
          <a:p>
            <a:pPr algn="just"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világ 2016/2017-es </a:t>
            </a: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kukorica termése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még bizonytalan, de </a:t>
            </a:r>
            <a:r>
              <a:rPr lang="hu-H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meghaladhatja az előző évit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mintegy 1.017 millió tonna (+49 millió tonna) lehet, a felhasználás bővülésének hatására enyhén csökkennek a készletek.</a:t>
            </a: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260350"/>
            <a:ext cx="112236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82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504056"/>
          </a:xfrm>
        </p:spPr>
        <p:txBody>
          <a:bodyPr>
            <a:noAutofit/>
          </a:bodyPr>
          <a:lstStyle/>
          <a:p>
            <a:r>
              <a:rPr lang="hu-HU" altLang="hu-HU" b="1" dirty="0" smtClean="0"/>
              <a:t>Támogatások</a:t>
            </a:r>
            <a:endParaRPr lang="hu-HU" altLang="hu-HU" b="1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126876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948A54"/>
                </a:solidFill>
                <a:latin typeface="Times New Roman" pitchFamily="18" charset="0"/>
                <a:cs typeface="Times New Roman" pitchFamily="18" charset="0"/>
              </a:rPr>
              <a:t>Agrártámogatások</a:t>
            </a:r>
            <a:endParaRPr lang="hu-H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rtalom hely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578212"/>
              </p:ext>
            </p:extLst>
          </p:nvPr>
        </p:nvGraphicFramePr>
        <p:xfrm>
          <a:off x="296982" y="2780928"/>
          <a:ext cx="8658107" cy="2197736"/>
        </p:xfrm>
        <a:graphic>
          <a:graphicData uri="http://schemas.openxmlformats.org/drawingml/2006/table">
            <a:tbl>
              <a:tblPr/>
              <a:tblGrid>
                <a:gridCol w="3004971"/>
                <a:gridCol w="1368152"/>
                <a:gridCol w="1386818"/>
                <a:gridCol w="1466292"/>
                <a:gridCol w="1431874"/>
              </a:tblGrid>
              <a:tr h="704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2014. évi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2015. évi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2016. évi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2017. évi</a:t>
                      </a:r>
                      <a:endParaRPr kumimoji="0" lang="hu-H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Nemzeti támogatások* 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65 981,0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95 017,4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91 980,3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94 981,3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 által közvetlenül térített támogatások**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397 791,1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395 777,2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395 915,2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395 728,8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296982" y="5733255"/>
            <a:ext cx="8847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 smtClean="0"/>
              <a:t>*Nemzeti agrártámogatások + Tanyafejlesztési Program + osztatlan </a:t>
            </a:r>
            <a:r>
              <a:rPr lang="hu-HU" sz="1100" dirty="0"/>
              <a:t>földtulajdon kimérésének </a:t>
            </a:r>
            <a:r>
              <a:rPr lang="hu-HU" sz="1100" dirty="0" smtClean="0"/>
              <a:t>költségei</a:t>
            </a:r>
          </a:p>
          <a:p>
            <a:r>
              <a:rPr lang="hu-HU" sz="1100" dirty="0" smtClean="0"/>
              <a:t>** Éves költségvetés készítésekor alkalmazott tervezési árfolyammal számolva</a:t>
            </a:r>
            <a:endParaRPr lang="hu-HU" sz="110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10075" y="2253065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illió forint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67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/>
              <a:t>SAPS, zöldítés, fiatal gazdák támogatása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5184576"/>
          </a:xfrm>
        </p:spPr>
        <p:txBody>
          <a:bodyPr/>
          <a:lstStyle/>
          <a:p>
            <a:r>
              <a:rPr lang="hu-HU" sz="2200" dirty="0"/>
              <a:t>Összes </a:t>
            </a:r>
            <a:r>
              <a:rPr lang="hu-HU" sz="2200" dirty="0" smtClean="0"/>
              <a:t>SAPS </a:t>
            </a:r>
            <a:r>
              <a:rPr lang="hu-HU" sz="2200" dirty="0"/>
              <a:t>igénylő: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smtClean="0"/>
              <a:t>123.486 termelő (ebben nincsenek benne a 2015-ben kistermelői rendszerbe átjelentkezett SAPS igénylők)</a:t>
            </a:r>
            <a:endParaRPr lang="hu-HU" sz="2200" dirty="0"/>
          </a:p>
          <a:p>
            <a:r>
              <a:rPr lang="hu-HU" sz="2200" dirty="0" smtClean="0"/>
              <a:t>Igényelt </a:t>
            </a:r>
            <a:r>
              <a:rPr lang="hu-HU" sz="2200" dirty="0"/>
              <a:t>SAPS terület: </a:t>
            </a:r>
            <a:r>
              <a:rPr lang="hu-HU" sz="2200" dirty="0" smtClean="0"/>
              <a:t>4,977 millió hektár </a:t>
            </a:r>
          </a:p>
          <a:p>
            <a:r>
              <a:rPr lang="hu-HU" sz="2200" dirty="0" smtClean="0"/>
              <a:t>Az </a:t>
            </a:r>
            <a:r>
              <a:rPr lang="hu-HU" sz="2200" dirty="0"/>
              <a:t>eddig kifizetett SAPS támogatás az ügyfelek </a:t>
            </a:r>
            <a:r>
              <a:rPr lang="hu-HU" sz="2200" dirty="0" smtClean="0"/>
              <a:t>~100%-</a:t>
            </a:r>
            <a:r>
              <a:rPr lang="hu-HU" sz="2200" dirty="0"/>
              <a:t>ához jutott el, összege </a:t>
            </a:r>
            <a:r>
              <a:rPr lang="hu-HU" sz="2200" dirty="0" smtClean="0"/>
              <a:t>202,5 </a:t>
            </a:r>
            <a:r>
              <a:rPr lang="hu-HU" sz="2200" dirty="0"/>
              <a:t>milliárd </a:t>
            </a:r>
            <a:r>
              <a:rPr lang="hu-HU" sz="2200" dirty="0" smtClean="0"/>
              <a:t>forint 2016. </a:t>
            </a:r>
            <a:r>
              <a:rPr lang="hu-HU" sz="2200" smtClean="0"/>
              <a:t>augusztus 31-ig</a:t>
            </a:r>
            <a:r>
              <a:rPr lang="hu-HU" sz="2400" dirty="0" smtClean="0"/>
              <a:t>.</a:t>
            </a:r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86081"/>
              </p:ext>
            </p:extLst>
          </p:nvPr>
        </p:nvGraphicFramePr>
        <p:xfrm>
          <a:off x="224001" y="3464025"/>
          <a:ext cx="8496943" cy="2485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4106"/>
                <a:gridCol w="1653724"/>
                <a:gridCol w="2819113"/>
              </a:tblGrid>
              <a:tr h="497051">
                <a:tc>
                  <a:txBody>
                    <a:bodyPr/>
                    <a:lstStyle/>
                    <a:p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euró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forint (313,45 Ft/EUR)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7051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SAPS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149,14</a:t>
                      </a:r>
                      <a:endParaRPr lang="hu-H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46 748,97</a:t>
                      </a:r>
                      <a:endParaRPr lang="hu-H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051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Zöldítés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81,7</a:t>
                      </a:r>
                      <a:endParaRPr lang="hu-H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25 608 </a:t>
                      </a:r>
                      <a:endParaRPr lang="hu-HU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7051">
                <a:tc>
                  <a:txBody>
                    <a:bodyPr/>
                    <a:lstStyle/>
                    <a:p>
                      <a:r>
                        <a:rPr lang="hu-HU" sz="2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SAPS+zöldítés</a:t>
                      </a:r>
                      <a:endParaRPr lang="hu-H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69 644</a:t>
                      </a:r>
                      <a:endParaRPr lang="hu-HU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051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Fiatal gazdák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támogatása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67,89</a:t>
                      </a:r>
                      <a:endParaRPr lang="hu-H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21 281,46</a:t>
                      </a:r>
                      <a:endParaRPr lang="hu-H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251520" y="594928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u-HU" strike="sngStrik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1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EEECE1">
                    <a:lumMod val="50000"/>
                  </a:srgbClr>
                </a:solidFill>
              </a:rPr>
              <a:t>2015. évi SAPS adatok (országos)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790477"/>
              </p:ext>
            </p:extLst>
          </p:nvPr>
        </p:nvGraphicFramePr>
        <p:xfrm>
          <a:off x="1619672" y="2204865"/>
          <a:ext cx="6264696" cy="388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383"/>
                <a:gridCol w="3093313"/>
              </a:tblGrid>
              <a:tr h="1167428">
                <a:tc>
                  <a:txBody>
                    <a:bodyPr/>
                    <a:lstStyle/>
                    <a:p>
                      <a:pPr algn="ctr"/>
                      <a:endParaRPr lang="hu-HU" sz="20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Kifizetett támogatás (millió Ft)</a:t>
                      </a:r>
                      <a:endParaRPr lang="hu-HU" sz="2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82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202 304,16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90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Zöldítés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117 623,2</a:t>
                      </a:r>
                      <a:endParaRPr lang="hu-HU" sz="2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919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Fiatal gazda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2 974</a:t>
                      </a:r>
                      <a:endParaRPr lang="hu-HU" sz="2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13130"/>
      </p:ext>
    </p:extLst>
  </p:cSld>
  <p:clrMapOvr>
    <a:masterClrMapping/>
  </p:clrMapOvr>
</p:sld>
</file>

<file path=ppt/theme/theme1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0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1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2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5410</TotalTime>
  <Words>1939</Words>
  <Application>Microsoft Office PowerPoint</Application>
  <PresentationFormat>Diavetítés a képernyőre (4:3 oldalarány)</PresentationFormat>
  <Paragraphs>471</Paragraphs>
  <Slides>31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8</vt:i4>
      </vt:variant>
      <vt:variant>
        <vt:lpstr>Diacímek</vt:lpstr>
      </vt:variant>
      <vt:variant>
        <vt:i4>31</vt:i4>
      </vt:variant>
    </vt:vector>
  </HeadingPairs>
  <TitlesOfParts>
    <vt:vector size="39" baseType="lpstr">
      <vt:lpstr>Egyéni tervezés</vt:lpstr>
      <vt:lpstr>1_Office-téma</vt:lpstr>
      <vt:lpstr>20_Egyéni tervezés</vt:lpstr>
      <vt:lpstr>21_Egyéni tervezés</vt:lpstr>
      <vt:lpstr>9_Egyéni tervezés</vt:lpstr>
      <vt:lpstr>22_Egyéni tervezés</vt:lpstr>
      <vt:lpstr>1_Egyéni tervezés</vt:lpstr>
      <vt:lpstr>Beloldalak</vt:lpstr>
      <vt:lpstr>Az agrárgazdaság aktuális kérdései</vt:lpstr>
      <vt:lpstr>Piaci információk</vt:lpstr>
      <vt:lpstr>Betakarítási adatok</vt:lpstr>
      <vt:lpstr> Őszi betakarítású növények várható terméseredményei</vt:lpstr>
      <vt:lpstr>Gabonapiaci kilátások 2016/2017</vt:lpstr>
      <vt:lpstr>Támogatások</vt:lpstr>
      <vt:lpstr>PowerPoint bemutató</vt:lpstr>
      <vt:lpstr>SAPS, zöldítés, fiatal gazdák támogatása</vt:lpstr>
      <vt:lpstr>2015. évi SAPS adatok (országos)</vt:lpstr>
      <vt:lpstr>2015. évi termeléshez kötött támogatás </vt:lpstr>
      <vt:lpstr>2016. évi Egységes Kérelem </vt:lpstr>
      <vt:lpstr>2016. évi változások a területalapú támogatásoknál – előzetes ellenőrzés 1.</vt:lpstr>
      <vt:lpstr>2016. évi változások a területalapú támogatásoknál – előzetes ellenőrzés 2.</vt:lpstr>
      <vt:lpstr>2016. évi változások a területalapú támogatásnál</vt:lpstr>
      <vt:lpstr>Tejágazat támogatása 2016</vt:lpstr>
      <vt:lpstr>Sertéshízó állatjóléti támogatás</vt:lpstr>
      <vt:lpstr>Sertés ágazat támogatásai</vt:lpstr>
      <vt:lpstr>Baromfi állatjóléti támogatás  </vt:lpstr>
      <vt:lpstr>Étkezési tojást termelő tyúkállományok, valamint tenyészbaromfi fajok állatjóléti támogatása (ÚJ)</vt:lpstr>
      <vt:lpstr>Egyéb agrártámogatások</vt:lpstr>
      <vt:lpstr>PowerPoint bemutató</vt:lpstr>
      <vt:lpstr>Egyéb aktuális intézkedések</vt:lpstr>
      <vt:lpstr>2016. évi kárenyhítési év számokban</vt:lpstr>
      <vt:lpstr>Kárbejelentések országosan (2016. kárenyhítési évben 08.30-ig)</vt:lpstr>
      <vt:lpstr>Hitelfinanszírozás</vt:lpstr>
      <vt:lpstr>Kamat- és költségmentes hitel</vt:lpstr>
      <vt:lpstr>ÁFA- csökkentés</vt:lpstr>
      <vt:lpstr>KAP jövője - magyar érdekek</vt:lpstr>
      <vt:lpstr>A 2021-2027 közötti KAP tervezésnél a következő célokat kívánjuk érvényesíteni</vt:lpstr>
      <vt:lpstr>További magyar érdekek </vt:lpstr>
      <vt:lpstr>Köszönöm a megtisztelő figyelmet!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VasaryM</dc:creator>
  <cp:lastModifiedBy>Petőházi Tamás</cp:lastModifiedBy>
  <cp:revision>355</cp:revision>
  <cp:lastPrinted>2016-08-31T17:30:24Z</cp:lastPrinted>
  <dcterms:created xsi:type="dcterms:W3CDTF">2014-06-20T08:35:55Z</dcterms:created>
  <dcterms:modified xsi:type="dcterms:W3CDTF">2016-09-01T08:00:57Z</dcterms:modified>
</cp:coreProperties>
</file>